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8"/>
  </p:notesMasterIdLst>
  <p:sldIdLst>
    <p:sldId id="2330" r:id="rId3"/>
    <p:sldId id="2287" r:id="rId4"/>
    <p:sldId id="2401" r:id="rId5"/>
    <p:sldId id="2325" r:id="rId6"/>
    <p:sldId id="2298" r:id="rId7"/>
    <p:sldId id="2361" r:id="rId8"/>
    <p:sldId id="2365" r:id="rId9"/>
    <p:sldId id="2366" r:id="rId10"/>
    <p:sldId id="2059" r:id="rId11"/>
    <p:sldId id="2233" r:id="rId12"/>
    <p:sldId id="2302" r:id="rId13"/>
    <p:sldId id="2339" r:id="rId14"/>
    <p:sldId id="2402" r:id="rId15"/>
    <p:sldId id="2362" r:id="rId16"/>
    <p:sldId id="2310" r:id="rId17"/>
    <p:sldId id="2403" r:id="rId18"/>
    <p:sldId id="2391" r:id="rId19"/>
    <p:sldId id="2380" r:id="rId20"/>
    <p:sldId id="2381" r:id="rId21"/>
    <p:sldId id="2404" r:id="rId22"/>
    <p:sldId id="2405" r:id="rId23"/>
    <p:sldId id="2406" r:id="rId24"/>
    <p:sldId id="2407" r:id="rId25"/>
    <p:sldId id="2408" r:id="rId26"/>
    <p:sldId id="2409" r:id="rId27"/>
    <p:sldId id="2410" r:id="rId28"/>
    <p:sldId id="1986" r:id="rId29"/>
    <p:sldId id="2163" r:id="rId30"/>
    <p:sldId id="2411" r:id="rId31"/>
    <p:sldId id="2412" r:id="rId32"/>
    <p:sldId id="2413" r:id="rId33"/>
    <p:sldId id="2414" r:id="rId34"/>
    <p:sldId id="2415" r:id="rId35"/>
    <p:sldId id="1948" r:id="rId36"/>
    <p:sldId id="1894" r:id="rId3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6" autoAdjust="0"/>
    <p:restoredTop sz="93697" autoAdjust="0"/>
  </p:normalViewPr>
  <p:slideViewPr>
    <p:cSldViewPr>
      <p:cViewPr varScale="1">
        <p:scale>
          <a:sx n="101" d="100"/>
          <a:sy n="101" d="100"/>
        </p:scale>
        <p:origin x="-466"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4/5/2024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 xmlns:p14="http://schemas.microsoft.com/office/powerpoint/2010/main"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 xmlns:p14="http://schemas.microsoft.com/office/powerpoint/2010/main"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997541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96834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2515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473086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50905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3998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390551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246553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24863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01723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03305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599419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943815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156688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912879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904830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753128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743760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4235947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2730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687573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438979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448120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35</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92666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68098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9481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754927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89312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5028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4/5/2024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4/5/2024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4/5/2024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4/5/2024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4/5/2024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4/5/2024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4/5/2024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4/5/2024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4/5/2024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10 April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40441" y="36576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The Brutal Realities of Ministry</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85</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Realistic Portrait of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 xmlns:p14="http://schemas.microsoft.com/office/powerpoint/2010/main"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066801"/>
            <a:ext cx="8686799"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this description of the realities of ministry  with </a:t>
            </a:r>
            <a:r>
              <a:rPr lang="en-US" sz="2400" b="1" i="1" u="sng" dirty="0" smtClean="0">
                <a:latin typeface="Cambria" pitchFamily="18" charset="0"/>
              </a:rPr>
              <a:t>two</a:t>
            </a:r>
            <a:r>
              <a:rPr lang="en-US" sz="2400" b="1" dirty="0" smtClean="0">
                <a:latin typeface="Cambria" pitchFamily="18" charset="0"/>
              </a:rPr>
              <a:t> </a:t>
            </a:r>
            <a:r>
              <a:rPr lang="en-US" sz="2400" b="1" i="1" u="sng" dirty="0" smtClean="0">
                <a:latin typeface="Cambria" pitchFamily="18" charset="0"/>
              </a:rPr>
              <a:t>exhortations</a:t>
            </a:r>
            <a:r>
              <a:rPr lang="en-US" sz="2400" b="1" dirty="0" smtClean="0">
                <a:latin typeface="Cambria" pitchFamily="18" charset="0"/>
              </a:rPr>
              <a:t> that will help us when we face trials, temptations, hardships, and the frustrations of ministry. </a:t>
            </a:r>
          </a:p>
          <a:p>
            <a:pPr marL="860425" indent="-457200">
              <a:spcAft>
                <a:spcPts val="1200"/>
              </a:spcAft>
              <a:buFont typeface="+mj-lt"/>
              <a:buAutoNum type="arabicParenR"/>
            </a:pPr>
            <a:r>
              <a:rPr lang="en-US" sz="2400" b="1" i="1" dirty="0" smtClean="0">
                <a:effectLst>
                  <a:outerShdw blurRad="38100" dist="38100" dir="2700000" algn="tl">
                    <a:srgbClr val="000000">
                      <a:alpha val="43137"/>
                    </a:srgbClr>
                  </a:outerShdw>
                </a:effectLst>
                <a:latin typeface="Cambria" pitchFamily="18" charset="0"/>
              </a:rPr>
              <a:t>Do not Receive the Grace of God in Vain </a:t>
            </a:r>
            <a:r>
              <a:rPr lang="en-US" sz="2400" b="1" dirty="0" smtClean="0">
                <a:effectLst>
                  <a:outerShdw blurRad="38100" dist="38100" dir="2700000" algn="tl">
                    <a:srgbClr val="000000">
                      <a:alpha val="43137"/>
                    </a:srgbClr>
                  </a:outerShdw>
                </a:effectLst>
                <a:latin typeface="Cambria" pitchFamily="18" charset="0"/>
              </a:rPr>
              <a:t>(6:1-2).</a:t>
            </a:r>
          </a:p>
          <a:p>
            <a:pPr marL="860425" indent="-457200">
              <a:spcAft>
                <a:spcPts val="1200"/>
              </a:spcAft>
              <a:buFont typeface="+mj-lt"/>
              <a:buAutoNum type="arabicParenR"/>
            </a:pPr>
            <a:r>
              <a:rPr lang="en-US" sz="2400" b="1" i="1" dirty="0" smtClean="0">
                <a:effectLst>
                  <a:outerShdw blurRad="38100" dist="38100" dir="2700000" algn="tl">
                    <a:srgbClr val="000000">
                      <a:alpha val="43137"/>
                    </a:srgbClr>
                  </a:outerShdw>
                </a:effectLst>
                <a:latin typeface="Cambria" pitchFamily="18" charset="0"/>
              </a:rPr>
              <a:t>Cultivate Credibility in Ministry </a:t>
            </a:r>
            <a:r>
              <a:rPr lang="en-US" sz="2400" b="1" dirty="0" smtClean="0">
                <a:effectLst>
                  <a:outerShdw blurRad="38100" dist="38100" dir="2700000" algn="tl">
                    <a:srgbClr val="000000">
                      <a:alpha val="43137"/>
                    </a:srgbClr>
                  </a:outerShdw>
                </a:effectLst>
                <a:latin typeface="Cambria" pitchFamily="18" charset="0"/>
              </a:rPr>
              <a:t>(6:3-4). </a:t>
            </a:r>
          </a:p>
          <a:p>
            <a:pPr indent="341313">
              <a:spcAft>
                <a:spcPts val="1200"/>
              </a:spcAft>
              <a:tabLst>
                <a:tab pos="457200" algn="l"/>
              </a:tabLst>
            </a:pPr>
            <a:r>
              <a:rPr lang="en-US" sz="2400" b="1" dirty="0" smtClean="0">
                <a:effectLst>
                  <a:outerShdw blurRad="38100" dist="38100" dir="2700000" algn="tl">
                    <a:srgbClr val="000000">
                      <a:alpha val="43137"/>
                    </a:srgbClr>
                  </a:outerShdw>
                </a:effectLst>
                <a:latin typeface="Cambria" pitchFamily="18" charset="0"/>
              </a:rPr>
              <a:t> </a:t>
            </a: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effectLst>
                  <a:outerShdw blurRad="38100" dist="38100" dir="2700000" algn="tl">
                    <a:srgbClr val="000000">
                      <a:alpha val="43137"/>
                    </a:srgbClr>
                  </a:outerShdw>
                </a:effectLst>
                <a:latin typeface="Cambria" pitchFamily="18" charset="0"/>
              </a:rPr>
              <a:t> – Do </a:t>
            </a:r>
            <a:r>
              <a:rPr lang="en-US" sz="2400" b="1" dirty="0">
                <a:effectLst>
                  <a:outerShdw blurRad="38100" dist="38100" dir="2700000" algn="tl">
                    <a:srgbClr val="000000">
                      <a:alpha val="43137"/>
                    </a:srgbClr>
                  </a:outerShdw>
                </a:effectLst>
                <a:latin typeface="Cambria" pitchFamily="18" charset="0"/>
              </a:rPr>
              <a:t>not </a:t>
            </a:r>
            <a:r>
              <a:rPr lang="en-US" sz="2400" b="1" dirty="0" smtClean="0">
                <a:effectLst>
                  <a:outerShdw blurRad="38100" dist="38100" dir="2700000" algn="tl">
                    <a:srgbClr val="000000">
                      <a:alpha val="43137"/>
                    </a:srgbClr>
                  </a:outerShdw>
                </a:effectLst>
                <a:latin typeface="Cambria" pitchFamily="18" charset="0"/>
              </a:rPr>
              <a:t>Receive </a:t>
            </a:r>
            <a:r>
              <a:rPr lang="en-US" sz="2400" b="1" dirty="0">
                <a:effectLst>
                  <a:outerShdw blurRad="38100" dist="38100" dir="2700000" algn="tl">
                    <a:srgbClr val="000000">
                      <a:alpha val="43137"/>
                    </a:srgbClr>
                  </a:outerShdw>
                </a:effectLst>
                <a:latin typeface="Cambria" pitchFamily="18" charset="0"/>
              </a:rPr>
              <a:t>the </a:t>
            </a:r>
            <a:r>
              <a:rPr lang="en-US" sz="2400" b="1" dirty="0" smtClean="0">
                <a:effectLst>
                  <a:outerShdw blurRad="38100" dist="38100" dir="2700000" algn="tl">
                    <a:srgbClr val="000000">
                      <a:alpha val="43137"/>
                    </a:srgbClr>
                  </a:outerShdw>
                </a:effectLst>
                <a:latin typeface="Cambria" pitchFamily="18" charset="0"/>
              </a:rPr>
              <a:t>Grace </a:t>
            </a:r>
            <a:r>
              <a:rPr lang="en-US" sz="2400" b="1" dirty="0">
                <a:effectLst>
                  <a:outerShdw blurRad="38100" dist="38100" dir="2700000" algn="tl">
                    <a:srgbClr val="000000">
                      <a:alpha val="43137"/>
                    </a:srgbClr>
                  </a:outerShdw>
                </a:effectLst>
                <a:latin typeface="Cambria" pitchFamily="18" charset="0"/>
              </a:rPr>
              <a:t>of God in </a:t>
            </a:r>
            <a:r>
              <a:rPr lang="en-US" sz="2400" b="1" dirty="0" smtClean="0">
                <a:latin typeface="Cambria" pitchFamily="18" charset="0"/>
              </a:rPr>
              <a:t>Vain.  On </a:t>
            </a:r>
            <a:r>
              <a:rPr lang="en-US" sz="2400" b="1" dirty="0" smtClean="0">
                <a:latin typeface="Cambria" pitchFamily="18" charset="0"/>
              </a:rPr>
              <a:t>the heels of his own call to take seriously the ministry of reconciliation as an ambassador of Christ, Paul exhorts the Corinthians to receive the grace of God with sincerity and urgency (</a:t>
            </a:r>
            <a:r>
              <a:rPr lang="en-US" sz="2400" b="1" dirty="0" smtClean="0">
                <a:effectLst>
                  <a:outerShdw blurRad="38100" dist="38100" dir="2700000" algn="tl">
                    <a:srgbClr val="000000">
                      <a:alpha val="43137"/>
                    </a:srgbClr>
                  </a:outerShdw>
                </a:effectLst>
                <a:latin typeface="Cambria" pitchFamily="18" charset="0"/>
              </a:rPr>
              <a:t>6:1</a:t>
            </a:r>
            <a:r>
              <a:rPr lang="en-US" sz="2400" b="1" dirty="0" smtClean="0">
                <a:latin typeface="Cambria" pitchFamily="18" charset="0"/>
              </a:rPr>
              <a:t>). </a:t>
            </a:r>
          </a:p>
          <a:p>
            <a:pPr indent="403225">
              <a:spcAft>
                <a:spcPts val="1200"/>
              </a:spcAft>
            </a:pPr>
            <a:r>
              <a:rPr lang="en-US" sz="2400" b="1" dirty="0" smtClean="0">
                <a:latin typeface="Cambria" pitchFamily="18" charset="0"/>
              </a:rPr>
              <a:t>This could refer to the saving work of </a:t>
            </a:r>
            <a:r>
              <a:rPr lang="en-US" sz="2400" b="1" dirty="0" smtClean="0">
                <a:latin typeface="Cambria" pitchFamily="18" charset="0"/>
              </a:rPr>
              <a:t>Jesus Christ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5:21</a:t>
            </a:r>
            <a:r>
              <a:rPr lang="en-US" sz="2400" b="1" dirty="0" smtClean="0">
                <a:latin typeface="Cambria" pitchFamily="18" charset="0"/>
              </a:rPr>
              <a:t>) – the reconciliation that occurs through the His substitutionary death for us.   </a:t>
            </a:r>
            <a:r>
              <a:rPr lang="en-US" sz="2400" b="1" dirty="0" smtClean="0">
                <a:effectLst>
                  <a:outerShdw blurRad="38100" dist="38100" dir="2700000" algn="tl">
                    <a:srgbClr val="000000">
                      <a:alpha val="43137"/>
                    </a:srgbClr>
                  </a:outerShdw>
                </a:effectLst>
                <a:latin typeface="Cambria" pitchFamily="18" charset="0"/>
              </a:rPr>
              <a:t> </a:t>
            </a:r>
            <a:endParaRPr lang="en-US" sz="2400" b="1" dirty="0" smtClean="0">
              <a:latin typeface="Cambria" pitchFamily="18" charset="0"/>
            </a:endParaRPr>
          </a:p>
        </p:txBody>
      </p:sp>
    </p:spTree>
    <p:extLst>
      <p:ext uri="{BB962C8B-B14F-4D97-AF65-F5344CB8AC3E}">
        <p14:creationId xmlns="" xmlns:p14="http://schemas.microsoft.com/office/powerpoint/2010/main" val="7813962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1219199"/>
            <a:ext cx="8534400" cy="483209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It could also refer to the ministry of reconciliation granted not only to the apostles, but to all believers in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5:18-21</a:t>
            </a:r>
            <a:r>
              <a:rPr lang="en-US" sz="240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dirty="0" smtClean="0">
                <a:latin typeface="Cambria" pitchFamily="18" charset="0"/>
              </a:rPr>
              <a:t>This is not and either/or situation, Paul mentions both in </a:t>
            </a:r>
            <a:r>
              <a:rPr lang="en-US" sz="2400" b="1" dirty="0" smtClean="0">
                <a:effectLst>
                  <a:outerShdw blurRad="38100" dist="38100" dir="2700000" algn="tl">
                    <a:srgbClr val="000000">
                      <a:alpha val="43137"/>
                    </a:srgbClr>
                  </a:outerShdw>
                </a:effectLst>
                <a:latin typeface="Cambria" pitchFamily="18" charset="0"/>
              </a:rPr>
              <a:t>5:18</a:t>
            </a:r>
            <a:r>
              <a:rPr lang="en-US" sz="2400" b="1" dirty="0" smtClean="0">
                <a:latin typeface="Cambria" pitchFamily="18" charset="0"/>
              </a:rPr>
              <a:t> saying, </a:t>
            </a:r>
            <a:r>
              <a:rPr lang="en-US" sz="2400" b="1" i="1" dirty="0" smtClean="0">
                <a:latin typeface="Cambria" pitchFamily="18" charset="0"/>
              </a:rPr>
              <a:t>“</a:t>
            </a:r>
            <a:r>
              <a:rPr lang="en-US" sz="2400" b="1" i="1" dirty="0" smtClean="0">
                <a:latin typeface="Cambria" pitchFamily="18" charset="0"/>
              </a:rPr>
              <a:t>Now all things are of God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that’s grace in general</a:t>
            </a:r>
            <a:r>
              <a:rPr lang="en-US" sz="2400" b="1" dirty="0" smtClean="0">
                <a:latin typeface="Cambria" pitchFamily="18" charset="0"/>
              </a:rPr>
              <a:t>]</a:t>
            </a:r>
            <a:r>
              <a:rPr lang="en-US" sz="2400" b="1" i="1" dirty="0" smtClean="0">
                <a:latin typeface="Cambria" pitchFamily="18" charset="0"/>
              </a:rPr>
              <a:t>, who reconciled us to Himself through Christ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that’s saving grace</a:t>
            </a:r>
            <a:r>
              <a:rPr lang="en-US" sz="2400" b="1" dirty="0" smtClean="0">
                <a:latin typeface="Cambria" pitchFamily="18" charset="0"/>
              </a:rPr>
              <a:t>]</a:t>
            </a:r>
            <a:r>
              <a:rPr lang="en-US" sz="2400" b="1" i="1" dirty="0" smtClean="0">
                <a:latin typeface="Cambria" pitchFamily="18" charset="0"/>
              </a:rPr>
              <a:t> and gave us the ministry of reconciliation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that’s the grace of ministry</a:t>
            </a:r>
            <a:r>
              <a:rPr lang="en-US" sz="2400" b="1" dirty="0" smtClean="0">
                <a:latin typeface="Cambria" pitchFamily="18" charset="0"/>
              </a:rPr>
              <a:t>]</a:t>
            </a:r>
            <a:r>
              <a:rPr lang="en-US" sz="2400" b="1" i="1" dirty="0" smtClean="0">
                <a:latin typeface="Cambria" pitchFamily="18" charset="0"/>
              </a:rPr>
              <a:t>.”</a:t>
            </a:r>
            <a:r>
              <a:rPr lang="en-US" sz="2400" b="1" dirty="0" smtClean="0">
                <a:latin typeface="Cambria" pitchFamily="18" charset="0"/>
              </a:rPr>
              <a:t> </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itchFamily="18" charset="0"/>
              </a:rPr>
              <a:t>In this context, the danger of receiving the grace of God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vain</a:t>
            </a:r>
            <a:r>
              <a:rPr lang="en-US" sz="2400" b="1" i="1" dirty="0" smtClean="0">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6:1</a:t>
            </a:r>
            <a:r>
              <a:rPr lang="en-US" sz="2400" b="1" dirty="0" smtClean="0">
                <a:latin typeface="Cambria" pitchFamily="18" charset="0"/>
              </a:rPr>
              <a:t>) refers to the tragedy of a fruitless ministry. The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vain</a:t>
            </a:r>
            <a:r>
              <a:rPr lang="en-US" sz="2400" b="1" i="1" dirty="0" smtClean="0">
                <a:latin typeface="Cambria" pitchFamily="18" charset="0"/>
              </a:rPr>
              <a:t>”</a:t>
            </a:r>
            <a:r>
              <a:rPr lang="en-US" sz="2400" b="1" dirty="0" smtClean="0">
                <a:latin typeface="Cambria" pitchFamily="18" charset="0"/>
              </a:rPr>
              <a:t> in Greek is </a:t>
            </a:r>
            <a:r>
              <a:rPr lang="en-US" sz="2400" b="1" i="1" dirty="0" smtClean="0">
                <a:latin typeface="Cambria" pitchFamily="18" charset="0"/>
              </a:rPr>
              <a:t>kenos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ken-</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nos</a:t>
            </a:r>
            <a:r>
              <a:rPr lang="en-US" sz="2400" b="1" i="1" dirty="0" err="1"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 </a:t>
            </a:r>
            <a:r>
              <a:rPr lang="en-US" sz="2400" b="1" dirty="0" smtClean="0">
                <a:latin typeface="Cambria" pitchFamily="18" charset="0"/>
                <a:ea typeface="Cambria" panose="02040503050406030204" pitchFamily="18" charset="0"/>
              </a:rPr>
              <a:t>which means “</a:t>
            </a:r>
            <a:r>
              <a:rPr lang="en-US" sz="2400" b="1" i="1" dirty="0" smtClean="0">
                <a:latin typeface="Cambria" pitchFamily="18" charset="0"/>
                <a:ea typeface="Cambria" panose="02040503050406030204" pitchFamily="18" charset="0"/>
              </a:rPr>
              <a:t>empty, without results, useless, and devoid of truth.</a:t>
            </a:r>
            <a:r>
              <a:rPr lang="en-US" sz="2400" b="1" dirty="0" smtClean="0">
                <a:latin typeface="Cambria" pitchFamily="18" charset="0"/>
                <a:ea typeface="Cambria" panose="02040503050406030204" pitchFamily="18" charset="0"/>
              </a:rPr>
              <a:t>”</a:t>
            </a:r>
          </a:p>
        </p:txBody>
      </p:sp>
    </p:spTree>
    <p:extLst>
      <p:ext uri="{BB962C8B-B14F-4D97-AF65-F5344CB8AC3E}">
        <p14:creationId xmlns="" xmlns:p14="http://schemas.microsoft.com/office/powerpoint/2010/main" val="39311300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a:t>
            </a:r>
            <a:r>
              <a:rPr lang="en-US"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6:1-3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3001"/>
            <a:ext cx="8649820"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Our ministry can be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fruitless</a:t>
            </a:r>
            <a:r>
              <a:rPr lang="en-US" sz="2400" b="1" dirty="0" smtClean="0">
                <a:latin typeface="Cambria" panose="02040503050406030204" pitchFamily="18" charset="0"/>
                <a:ea typeface="Cambria" panose="02040503050406030204" pitchFamily="18" charset="0"/>
              </a:rPr>
              <a:t> in at least </a:t>
            </a:r>
            <a:r>
              <a:rPr lang="en-US" sz="2400" b="1" i="1" u="sng" dirty="0" smtClean="0">
                <a:latin typeface="Cambria" panose="02040503050406030204" pitchFamily="18" charset="0"/>
                <a:ea typeface="Cambria" panose="02040503050406030204" pitchFamily="18" charset="0"/>
              </a:rPr>
              <a:t>two</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ways</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 when </a:t>
            </a:r>
            <a:r>
              <a:rPr lang="en-US" sz="2400" b="1" dirty="0" smtClean="0">
                <a:latin typeface="Cambria" panose="02040503050406030204" pitchFamily="18" charset="0"/>
                <a:ea typeface="Cambria" panose="02040503050406030204" pitchFamily="18" charset="0"/>
              </a:rPr>
              <a:t>it embrace a graceless Christian lifestyle that depends on self rather than on the spirit. </a:t>
            </a:r>
          </a:p>
          <a:p>
            <a:pPr indent="457200">
              <a:spcAft>
                <a:spcPts val="1200"/>
              </a:spcAft>
            </a:pPr>
            <a:r>
              <a:rPr lang="en-US" sz="2400" b="1" dirty="0" smtClean="0">
                <a:latin typeface="Cambria" panose="02040503050406030204" pitchFamily="18" charset="0"/>
                <a:ea typeface="Cambria" panose="02040503050406030204" pitchFamily="18" charset="0"/>
              </a:rPr>
              <a:t>This reduces the Christian faith to a religion of works-related righteousness rather than the righteousness that comes only by grace. </a:t>
            </a:r>
          </a:p>
          <a:p>
            <a:pPr indent="457200">
              <a:spcAft>
                <a:spcPts val="1200"/>
              </a:spcAft>
            </a:pPr>
            <a:r>
              <a:rPr lang="en-US" sz="2400" b="1" dirty="0" smtClean="0">
                <a:latin typeface="Cambria" panose="02040503050406030204" pitchFamily="18" charset="0"/>
                <a:ea typeface="Cambria" panose="02040503050406030204" pitchFamily="18" charset="0"/>
              </a:rPr>
              <a:t>When a person fails to live by grace, their ministries will be law-oriented rather than grace-oriented.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will not be a ministry of reconciliation to God but alienation from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2:13-19</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That’s the kind of works-based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a:t>
            </a:r>
            <a:r>
              <a:rPr lang="en-US" sz="2400" b="1" i="1" dirty="0" smtClean="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Judaizers </a:t>
            </a:r>
            <a:r>
              <a:rPr lang="en-US" sz="2400" b="1" dirty="0" smtClean="0">
                <a:latin typeface="Cambria" panose="02040503050406030204" pitchFamily="18" charset="0"/>
                <a:ea typeface="Cambria" panose="02040503050406030204" pitchFamily="18" charset="0"/>
              </a:rPr>
              <a:t>embraced, so the message of the atoning work of Christ just ricocheted off their hearts like arrows off a plate of steel</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0221648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3000"/>
            <a:ext cx="8649820" cy="547072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 our </a:t>
            </a:r>
            <a:r>
              <a:rPr lang="en-US" sz="2400" b="1" dirty="0" smtClean="0">
                <a:latin typeface="Cambria" panose="02040503050406030204" pitchFamily="18" charset="0"/>
                <a:ea typeface="Cambria" panose="02040503050406030204" pitchFamily="18" charset="0"/>
              </a:rPr>
              <a:t>ministry can be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fruitless</a:t>
            </a:r>
            <a:r>
              <a:rPr lang="en-US" sz="2400" b="1" dirty="0" smtClean="0">
                <a:latin typeface="Cambria" panose="02040503050406030204" pitchFamily="18" charset="0"/>
                <a:ea typeface="Cambria" panose="02040503050406030204" pitchFamily="18" charset="0"/>
              </a:rPr>
              <a:t> when it fails to take advantage of present ministry opportunities. </a:t>
            </a:r>
          </a:p>
          <a:p>
            <a:pPr indent="457200">
              <a:spcAft>
                <a:spcPts val="1200"/>
              </a:spcAft>
            </a:pPr>
            <a:r>
              <a:rPr lang="en-US" sz="2400" b="1" dirty="0" smtClean="0">
                <a:latin typeface="Cambria" panose="02040503050406030204" pitchFamily="18" charset="0"/>
                <a:ea typeface="Cambria" panose="02040503050406030204" pitchFamily="18" charset="0"/>
              </a:rPr>
              <a:t>Paul looks back to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Isaiah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49:8</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to support his </a:t>
            </a:r>
            <a:r>
              <a:rPr lang="en-US" sz="2400" b="1" dirty="0" smtClean="0">
                <a:latin typeface="Cambria" panose="02040503050406030204" pitchFamily="18" charset="0"/>
                <a:ea typeface="Cambria" panose="02040503050406030204" pitchFamily="18" charset="0"/>
              </a:rPr>
              <a:t>statement: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Thus says the Lord, In a favorable time I have answered You, and in a day of salvation I have helped You; and I will keep You and give You for a covenant of the people, to restore the land, to make them inherit the desolate heritages</a:t>
            </a:r>
            <a:r>
              <a:rPr lang="en-US" sz="2400" b="1" i="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In other words, Isaiah is </a:t>
            </a:r>
            <a:r>
              <a:rPr lang="en-US" sz="2400" b="1" dirty="0" smtClean="0">
                <a:latin typeface="Cambria" panose="02040503050406030204" pitchFamily="18" charset="0"/>
                <a:ea typeface="Cambria" panose="02040503050406030204" pitchFamily="18" charset="0"/>
              </a:rPr>
              <a:t>saying </a:t>
            </a:r>
            <a:r>
              <a:rPr lang="en-US" sz="2400" b="1" dirty="0" smtClean="0">
                <a:latin typeface="Cambria" panose="02040503050406030204" pitchFamily="18" charset="0"/>
                <a:ea typeface="Cambria" panose="02040503050406030204" pitchFamily="18" charset="0"/>
              </a:rPr>
              <a:t>to God’s people</a:t>
            </a:r>
            <a:r>
              <a:rPr lang="en-US" sz="2400" dirty="0"/>
              <a:t> </a:t>
            </a:r>
            <a:r>
              <a:rPr lang="en-US" sz="2400" b="1" dirty="0">
                <a:latin typeface="Cambria" panose="02040503050406030204" pitchFamily="18" charset="0"/>
                <a:ea typeface="Cambria" panose="02040503050406030204" pitchFamily="18" charset="0"/>
              </a:rPr>
              <a:t>that God will make them a covenant for others, and that through their restoration and salvation, they will be a light to the nations and </a:t>
            </a:r>
            <a:r>
              <a:rPr lang="en-US" sz="2400" b="1" dirty="0" smtClean="0">
                <a:latin typeface="Cambria" panose="02040503050406030204" pitchFamily="18" charset="0"/>
                <a:ea typeface="Cambria" panose="02040503050406030204" pitchFamily="18" charset="0"/>
              </a:rPr>
              <a:t>will bring </a:t>
            </a:r>
            <a:r>
              <a:rPr lang="en-US" sz="2400" b="1" dirty="0">
                <a:latin typeface="Cambria" panose="02040503050406030204" pitchFamily="18" charset="0"/>
                <a:ea typeface="Cambria" panose="02040503050406030204" pitchFamily="18" charset="0"/>
              </a:rPr>
              <a:t>blessings to a land that was once desolate</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 are My Servant, Israel, in whom I will show my glory”</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Isa. 49:3</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377968621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7630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2560" y="1066800"/>
            <a:ext cx="8612840" cy="5827236"/>
          </a:xfrm>
          <a:prstGeom prst="rect">
            <a:avLst/>
          </a:prstGeom>
          <a:noFill/>
          <a:effectLst/>
        </p:spPr>
        <p:txBody>
          <a:bodyPr wrap="square" rtlCol="0">
            <a:spAutoFit/>
          </a:bodyPr>
          <a:lstStyle/>
          <a:p>
            <a:pPr indent="457200">
              <a:spcAft>
                <a:spcPts val="1100"/>
              </a:spcAft>
            </a:pPr>
            <a:r>
              <a:rPr lang="en-US" sz="2400" b="1" dirty="0" smtClean="0">
                <a:latin typeface="Cambria" panose="02040503050406030204" pitchFamily="18" charset="0"/>
                <a:ea typeface="Cambria" panose="02040503050406030204" pitchFamily="18" charset="0"/>
              </a:rPr>
              <a:t>When Israel utterly failed to reflect God’s glory among the nations, Jesus Christ succeeds, fulfills the will of the Father and pays the price for Israel’s redemption. </a:t>
            </a:r>
          </a:p>
          <a:p>
            <a:pPr indent="457200">
              <a:spcAft>
                <a:spcPts val="1100"/>
              </a:spcAft>
            </a:pPr>
            <a:r>
              <a:rPr lang="en-US" sz="2400" b="1" dirty="0" smtClean="0">
                <a:latin typeface="Cambria" panose="02040503050406030204" pitchFamily="18" charset="0"/>
                <a:ea typeface="Cambria" panose="02040503050406030204" pitchFamily="18" charset="0"/>
              </a:rPr>
              <a:t>Israel’s refusal to accept Jesus as Messiah and rejection of His lordship; in </a:t>
            </a:r>
            <a:r>
              <a:rPr lang="en-US" sz="2400" b="1" dirty="0" smtClean="0">
                <a:latin typeface="Cambria" panose="02040503050406030204" pitchFamily="18" charset="0"/>
                <a:ea typeface="Cambria" panose="02040503050406030204" pitchFamily="18" charset="0"/>
              </a:rPr>
              <a:t>turn, </a:t>
            </a:r>
            <a:r>
              <a:rPr lang="en-US" sz="2400" b="1" dirty="0" smtClean="0">
                <a:latin typeface="Cambria" panose="02040503050406030204" pitchFamily="18" charset="0"/>
                <a:ea typeface="Cambria" panose="02040503050406030204" pitchFamily="18" charset="0"/>
              </a:rPr>
              <a:t>extended the new covenant ministry of reconciliation to the Church.</a:t>
            </a:r>
          </a:p>
          <a:p>
            <a:pPr indent="457200">
              <a:spcAft>
                <a:spcPts val="1100"/>
              </a:spcAft>
            </a:pPr>
            <a:r>
              <a:rPr lang="en-US" sz="2400" b="1" dirty="0" smtClean="0">
                <a:latin typeface="Cambria" panose="02040503050406030204" pitchFamily="18" charset="0"/>
                <a:ea typeface="Cambria" panose="02040503050406030204" pitchFamily="18" charset="0"/>
              </a:rPr>
              <a:t>Now</a:t>
            </a:r>
            <a:r>
              <a:rPr lang="en-US" sz="2400" b="1" dirty="0">
                <a:latin typeface="Cambria" panose="02040503050406030204" pitchFamily="18" charset="0"/>
                <a:ea typeface="Cambria" panose="02040503050406030204" pitchFamily="18" charset="0"/>
              </a:rPr>
              <a:t>, it is </a:t>
            </a:r>
            <a:r>
              <a:rPr lang="en-US" sz="2400" b="1" dirty="0" smtClean="0">
                <a:latin typeface="Cambria" panose="02040503050406030204" pitchFamily="18" charset="0"/>
                <a:ea typeface="Cambria" panose="02040503050406030204" pitchFamily="18" charset="0"/>
              </a:rPr>
              <a:t>the church’s </a:t>
            </a:r>
            <a:r>
              <a:rPr lang="en-US" sz="2400" b="1" dirty="0" smtClean="0">
                <a:latin typeface="Cambria" panose="02040503050406030204" pitchFamily="18" charset="0"/>
                <a:ea typeface="Cambria" panose="02040503050406030204" pitchFamily="18" charset="0"/>
              </a:rPr>
              <a:t>role to carry on Christ’s proclamation of salvation not only to Israel, but also to all the nations. </a:t>
            </a:r>
          </a:p>
          <a:p>
            <a:pPr indent="457200">
              <a:spcAft>
                <a:spcPts val="1100"/>
              </a:spcAft>
            </a:pPr>
            <a:r>
              <a:rPr lang="en-US" sz="2400" b="1" dirty="0" smtClean="0">
                <a:latin typeface="Cambria" panose="02040503050406030204" pitchFamily="18" charset="0"/>
                <a:ea typeface="Cambria" panose="02040503050406030204" pitchFamily="18" charset="0"/>
              </a:rPr>
              <a:t>Why? </a:t>
            </a:r>
            <a:r>
              <a:rPr lang="en-US" sz="2400" b="1" dirty="0" smtClean="0">
                <a:latin typeface="Cambria" panose="02040503050406030204" pitchFamily="18" charset="0"/>
                <a:ea typeface="Cambria" panose="02040503050406030204" pitchFamily="18" charset="0"/>
              </a:rPr>
              <a:t> Because </a:t>
            </a:r>
            <a:r>
              <a:rPr lang="en-US" sz="2400" b="1" dirty="0" smtClean="0">
                <a:latin typeface="Cambria" panose="02040503050406030204" pitchFamily="18" charset="0"/>
                <a:ea typeface="Cambria" panose="02040503050406030204" pitchFamily="18" charset="0"/>
              </a:rPr>
              <a:t>now 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acceptable time</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day of salvation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6:2</a:t>
            </a:r>
            <a:r>
              <a:rPr lang="en-US" sz="2400" b="1" dirty="0" smtClean="0">
                <a:latin typeface="Cambria" panose="02040503050406030204" pitchFamily="18" charset="0"/>
                <a:ea typeface="Cambria" panose="02040503050406030204" pitchFamily="18" charset="0"/>
              </a:rPr>
              <a:t>). </a:t>
            </a:r>
          </a:p>
          <a:p>
            <a:pPr indent="457200">
              <a:spcAft>
                <a:spcPts val="1100"/>
              </a:spcAft>
            </a:pPr>
            <a:r>
              <a:rPr lang="en-US" sz="2400" b="1" dirty="0" smtClean="0">
                <a:latin typeface="Cambria" panose="02040503050406030204" pitchFamily="18" charset="0"/>
                <a:ea typeface="Cambria" panose="02040503050406030204" pitchFamily="18" charset="0"/>
              </a:rPr>
              <a:t>As long as we have breath, we should act as Christ’s covenant ambassadors, </a:t>
            </a:r>
            <a:r>
              <a:rPr lang="en-US" sz="2400" b="1" i="1" dirty="0" smtClean="0">
                <a:latin typeface="Cambria" panose="02040503050406030204" pitchFamily="18" charset="0"/>
                <a:ea typeface="Cambria" panose="02040503050406030204" pitchFamily="18" charset="0"/>
              </a:rPr>
              <a:t>“working together with Him”</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a:t>
            </a:r>
            <a:r>
              <a:rPr lang="en-US" sz="2400" b="1" dirty="0" smtClean="0">
                <a:latin typeface="Cambria" panose="02040503050406030204" pitchFamily="18" charset="0"/>
                <a:ea typeface="Cambria" panose="02040503050406030204" pitchFamily="18" charset="0"/>
              </a:rPr>
              <a:t>) to make disciples of all nations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28:19</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36362210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5056" y="1066800"/>
            <a:ext cx="8626288" cy="5663089"/>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effectLst>
                  <a:outerShdw blurRad="38100" dist="38100" dir="2700000" algn="tl">
                    <a:srgbClr val="000000">
                      <a:alpha val="43137"/>
                    </a:srgbClr>
                  </a:outerShdw>
                </a:effectLst>
                <a:latin typeface="Cambria" pitchFamily="18" charset="0"/>
              </a:rPr>
              <a:t> – Cultivate </a:t>
            </a:r>
            <a:r>
              <a:rPr lang="en-US" sz="2400" b="1" dirty="0" smtClean="0">
                <a:effectLst>
                  <a:outerShdw blurRad="38100" dist="38100" dir="2700000" algn="tl">
                    <a:srgbClr val="000000">
                      <a:alpha val="43137"/>
                    </a:srgbClr>
                  </a:outerShdw>
                </a:effectLst>
                <a:latin typeface="Cambria" pitchFamily="18" charset="0"/>
              </a:rPr>
              <a:t>Credibility </a:t>
            </a:r>
            <a:r>
              <a:rPr lang="en-US" sz="2400" b="1" dirty="0">
                <a:effectLst>
                  <a:outerShdw blurRad="38100" dist="38100" dir="2700000" algn="tl">
                    <a:srgbClr val="000000">
                      <a:alpha val="43137"/>
                    </a:srgbClr>
                  </a:outerShdw>
                </a:effectLst>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Ministry</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400" b="1" dirty="0" smtClean="0">
                <a:latin typeface="Cambria" pitchFamily="18" charset="0"/>
              </a:rPr>
              <a:t> </a:t>
            </a:r>
            <a:r>
              <a:rPr lang="en-US" sz="2400" b="1" dirty="0" smtClean="0">
                <a:latin typeface="Cambria" pitchFamily="18" charset="0"/>
              </a:rPr>
              <a:t>How do we, as imperfect ministers of the gospel, keep the new covenant ministry from getting discredited?</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By not giving any cause for offense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6:3</a:t>
            </a:r>
            <a:r>
              <a:rPr lang="en-US" sz="2400" b="1" dirty="0" smtClean="0">
                <a:latin typeface="Cambria" panose="02040503050406030204" pitchFamily="18" charset="0"/>
                <a:ea typeface="Cambria" panose="02040503050406030204" pitchFamily="18" charset="0"/>
              </a:rPr>
              <a:t>) and by being faithful servants, just as Christ is the faithful Servant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6:4</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 The Greek word for </a:t>
            </a:r>
            <a:r>
              <a:rPr lang="en-US" sz="2400" b="1" i="1" dirty="0" smtClean="0">
                <a:latin typeface="Cambria" panose="02040503050406030204" pitchFamily="18" charset="0"/>
                <a:ea typeface="Cambria" panose="02040503050406030204" pitchFamily="18" charset="0"/>
              </a:rPr>
              <a:t>“discredited” (</a:t>
            </a:r>
            <a:r>
              <a:rPr lang="en-US" sz="2400" b="1" i="1" dirty="0" err="1" smtClean="0">
                <a:latin typeface="Cambria" panose="02040503050406030204" pitchFamily="18" charset="0"/>
                <a:ea typeface="Cambria" panose="02040503050406030204" pitchFamily="18" charset="0"/>
              </a:rPr>
              <a:t>mōmáomai</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means </a:t>
            </a:r>
            <a:r>
              <a:rPr lang="en-US" sz="2400" b="1" i="1" dirty="0" smtClean="0">
                <a:latin typeface="Cambria" panose="02040503050406030204" pitchFamily="18" charset="0"/>
                <a:ea typeface="Cambria" panose="02040503050406030204" pitchFamily="18" charset="0"/>
              </a:rPr>
              <a:t>“to find fault or blame.”</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Hebrew equivalent  is </a:t>
            </a:r>
            <a:r>
              <a:rPr lang="en-US" sz="2400" b="1" i="1" dirty="0" smtClean="0">
                <a:latin typeface="Cambria" panose="02040503050406030204" pitchFamily="18" charset="0"/>
                <a:ea typeface="Cambria" panose="02040503050406030204" pitchFamily="18" charset="0"/>
              </a:rPr>
              <a:t>“dishonor” (</a:t>
            </a:r>
            <a:r>
              <a:rPr lang="en-US" sz="2400" b="1" i="1" dirty="0" err="1" smtClean="0">
                <a:latin typeface="Cambria" panose="02040503050406030204" pitchFamily="18" charset="0"/>
                <a:ea typeface="Cambria" panose="02040503050406030204" pitchFamily="18" charset="0"/>
              </a:rPr>
              <a:t>qâlôwn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it means </a:t>
            </a:r>
            <a:r>
              <a:rPr lang="en-US" sz="2400" b="1" i="1" dirty="0" smtClean="0">
                <a:latin typeface="Cambria" panose="02040503050406030204" pitchFamily="18" charset="0"/>
                <a:ea typeface="Cambria" panose="02040503050406030204" pitchFamily="18" charset="0"/>
              </a:rPr>
              <a:t>“shame.” </a:t>
            </a:r>
          </a:p>
          <a:p>
            <a:pPr indent="457200">
              <a:spcAft>
                <a:spcPts val="600"/>
              </a:spcAft>
            </a:pPr>
            <a:r>
              <a:rPr lang="en-US" sz="2400" b="1" dirty="0" smtClean="0">
                <a:latin typeface="Cambria" panose="02040503050406030204" pitchFamily="18" charset="0"/>
                <a:ea typeface="Cambria" panose="02040503050406030204" pitchFamily="18" charset="0"/>
              </a:rPr>
              <a:t>Our ministry can </a:t>
            </a:r>
            <a:r>
              <a:rPr lang="en-US" sz="2400" b="1" dirty="0">
                <a:latin typeface="Cambria" panose="02040503050406030204" pitchFamily="18" charset="0"/>
                <a:ea typeface="Cambria" panose="02040503050406030204" pitchFamily="18" charset="0"/>
              </a:rPr>
              <a:t>be </a:t>
            </a:r>
            <a:r>
              <a:rPr lang="en-US" sz="2400" b="1" dirty="0" smtClean="0">
                <a:latin typeface="Cambria" panose="02040503050406030204" pitchFamily="18" charset="0"/>
                <a:ea typeface="Cambria" panose="02040503050406030204" pitchFamily="18" charset="0"/>
              </a:rPr>
              <a:t>discredited when we:   </a:t>
            </a:r>
          </a:p>
          <a:p>
            <a:pPr marL="1030288" indent="457200">
              <a:spcAft>
                <a:spcPts val="600"/>
              </a:spcAft>
              <a:buClr>
                <a:srgbClr val="C00000"/>
              </a:buClr>
              <a:buSzPct val="80000"/>
              <a:buFont typeface="Wingdings" panose="05000000000000000000" pitchFamily="2" charset="2"/>
              <a:buChar char="Ø"/>
              <a:tabLst>
                <a:tab pos="1201738" algn="l"/>
              </a:tabLst>
            </a:pPr>
            <a:r>
              <a:rPr lang="en-US" sz="2400" b="1" dirty="0" smtClean="0">
                <a:latin typeface="Cambria" panose="02040503050406030204" pitchFamily="18" charset="0"/>
                <a:ea typeface="Cambria" panose="02040503050406030204" pitchFamily="18" charset="0"/>
              </a:rPr>
              <a:t>Break Promises  </a:t>
            </a:r>
          </a:p>
          <a:p>
            <a:pPr marL="1030288" indent="457200">
              <a:spcAft>
                <a:spcPts val="600"/>
              </a:spcAft>
              <a:buClr>
                <a:srgbClr val="C00000"/>
              </a:buClr>
              <a:buSzPct val="80000"/>
              <a:buFont typeface="Wingdings" panose="05000000000000000000" pitchFamily="2" charset="2"/>
              <a:buChar char="Ø"/>
              <a:tabLst>
                <a:tab pos="1201738" algn="l"/>
              </a:tabLst>
            </a:pPr>
            <a:r>
              <a:rPr lang="en-US" sz="2400" b="1" dirty="0" smtClean="0">
                <a:latin typeface="Cambria" panose="02040503050406030204" pitchFamily="18" charset="0"/>
                <a:ea typeface="Cambria" panose="02040503050406030204" pitchFamily="18" charset="0"/>
              </a:rPr>
              <a:t>Exploit Disciples  </a:t>
            </a:r>
          </a:p>
          <a:p>
            <a:pPr marL="1030288" indent="457200">
              <a:spcAft>
                <a:spcPts val="600"/>
              </a:spcAft>
              <a:buClr>
                <a:srgbClr val="C00000"/>
              </a:buClr>
              <a:buSzPct val="80000"/>
              <a:buFont typeface="Wingdings" panose="05000000000000000000" pitchFamily="2" charset="2"/>
              <a:buChar char="Ø"/>
              <a:tabLst>
                <a:tab pos="1201738" algn="l"/>
              </a:tabLst>
            </a:pPr>
            <a:r>
              <a:rPr lang="en-US" sz="2400" b="1" dirty="0" smtClean="0">
                <a:latin typeface="Cambria" panose="02040503050406030204" pitchFamily="18" charset="0"/>
                <a:ea typeface="Cambria" panose="02040503050406030204" pitchFamily="18" charset="0"/>
              </a:rPr>
              <a:t>Live Hypocritically  </a:t>
            </a:r>
          </a:p>
          <a:p>
            <a:pPr marL="1030288" indent="457200">
              <a:spcAft>
                <a:spcPts val="600"/>
              </a:spcAft>
              <a:buClr>
                <a:srgbClr val="C00000"/>
              </a:buClr>
              <a:buSzPct val="80000"/>
              <a:buFont typeface="Wingdings" panose="05000000000000000000" pitchFamily="2" charset="2"/>
              <a:buChar char="Ø"/>
              <a:tabLst>
                <a:tab pos="1201738" algn="l"/>
              </a:tabLst>
            </a:pPr>
            <a:r>
              <a:rPr lang="en-US" sz="2400" b="1" dirty="0" smtClean="0">
                <a:latin typeface="Cambria" panose="02040503050406030204" pitchFamily="18" charset="0"/>
                <a:ea typeface="Cambria" panose="02040503050406030204" pitchFamily="18" charset="0"/>
              </a:rPr>
              <a:t>Betray </a:t>
            </a:r>
            <a:r>
              <a:rPr lang="en-US" sz="2400" b="1" dirty="0">
                <a:latin typeface="Cambria" panose="02040503050406030204" pitchFamily="18" charset="0"/>
                <a:ea typeface="Cambria" panose="02040503050406030204" pitchFamily="18" charset="0"/>
              </a:rPr>
              <a:t>C</a:t>
            </a:r>
            <a:r>
              <a:rPr lang="en-US" sz="2400" b="1" dirty="0" smtClean="0">
                <a:latin typeface="Cambria" panose="02040503050406030204" pitchFamily="18" charset="0"/>
                <a:ea typeface="Cambria" panose="02040503050406030204" pitchFamily="18" charset="0"/>
              </a:rPr>
              <a:t>onfidences </a:t>
            </a:r>
          </a:p>
        </p:txBody>
      </p:sp>
    </p:spTree>
    <p:extLst>
      <p:ext uri="{BB962C8B-B14F-4D97-AF65-F5344CB8AC3E}">
        <p14:creationId xmlns="" xmlns:p14="http://schemas.microsoft.com/office/powerpoint/2010/main" val="243445194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47383" y="1143000"/>
            <a:ext cx="8568017" cy="4547399"/>
          </a:xfrm>
          <a:prstGeom prst="rect">
            <a:avLst/>
          </a:prstGeom>
          <a:noFill/>
          <a:effectLst/>
        </p:spPr>
        <p:txBody>
          <a:bodyPr wrap="square" rtlCol="0">
            <a:spAutoFit/>
          </a:bodyPr>
          <a:lstStyle/>
          <a:p>
            <a:pPr indent="457200">
              <a:spcAft>
                <a:spcPts val="600"/>
              </a:spcAft>
            </a:pPr>
            <a:r>
              <a:rPr lang="en-US" sz="2400" b="1" dirty="0" smtClean="0">
                <a:latin typeface="Cambria" pitchFamily="18" charset="0"/>
              </a:rPr>
              <a:t>Our ministry can be discredited when </a:t>
            </a:r>
            <a:r>
              <a:rPr lang="en-US" sz="2400" b="1" dirty="0" smtClean="0">
                <a:latin typeface="Cambria" pitchFamily="18" charset="0"/>
              </a:rPr>
              <a:t>we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cont</a:t>
            </a:r>
            <a:r>
              <a:rPr lang="en-US" sz="2400" b="1" i="1" dirty="0" smtClean="0">
                <a:latin typeface="Cambria" pitchFamily="18" charset="0"/>
              </a:rPr>
              <a:t>)</a:t>
            </a:r>
            <a:r>
              <a:rPr lang="en-US" sz="2400" b="1" dirty="0" smtClean="0">
                <a:latin typeface="Cambria" pitchFamily="18" charset="0"/>
              </a:rPr>
              <a:t>: </a:t>
            </a:r>
            <a:endParaRPr lang="en-US" sz="2400" b="1" dirty="0" smtClean="0">
              <a:latin typeface="Cambria" pitchFamily="18" charset="0"/>
            </a:endParaRPr>
          </a:p>
          <a:p>
            <a:pPr marL="1084263" indent="457200">
              <a:spcAft>
                <a:spcPts val="600"/>
              </a:spcAft>
              <a:buClr>
                <a:srgbClr val="C00000"/>
              </a:buClr>
              <a:buSzPct val="80000"/>
              <a:buFont typeface="Wingdings" panose="05000000000000000000" pitchFamily="2" charset="2"/>
              <a:buChar char="Ø"/>
              <a:tabLst>
                <a:tab pos="627063" algn="l"/>
                <a:tab pos="1084263" algn="l"/>
              </a:tabLst>
            </a:pPr>
            <a:r>
              <a:rPr lang="en-US" sz="2400" b="1" dirty="0" smtClean="0">
                <a:latin typeface="Cambria" panose="02040503050406030204" pitchFamily="18" charset="0"/>
                <a:ea typeface="Cambria" panose="02040503050406030204" pitchFamily="18" charset="0"/>
              </a:rPr>
              <a:t>Compromise Principles </a:t>
            </a:r>
          </a:p>
          <a:p>
            <a:pPr marL="1084263" indent="457200">
              <a:spcAft>
                <a:spcPts val="600"/>
              </a:spcAft>
              <a:buClr>
                <a:srgbClr val="C00000"/>
              </a:buClr>
              <a:buSzPct val="80000"/>
              <a:buFont typeface="Wingdings" panose="05000000000000000000" pitchFamily="2" charset="2"/>
              <a:buChar char="Ø"/>
              <a:tabLst>
                <a:tab pos="627063" algn="l"/>
                <a:tab pos="1084263" algn="l"/>
              </a:tabLst>
            </a:pPr>
            <a:r>
              <a:rPr lang="en-US" sz="2400" b="1" dirty="0" smtClean="0">
                <a:latin typeface="Cambria" panose="02040503050406030204" pitchFamily="18" charset="0"/>
                <a:ea typeface="Cambria" panose="02040503050406030204" pitchFamily="18" charset="0"/>
              </a:rPr>
              <a:t>Sacrifice Integrity   </a:t>
            </a:r>
          </a:p>
          <a:p>
            <a:pPr marL="1084263" indent="457200">
              <a:spcAft>
                <a:spcPts val="600"/>
              </a:spcAft>
              <a:buClr>
                <a:srgbClr val="C00000"/>
              </a:buClr>
              <a:buSzPct val="80000"/>
              <a:buFont typeface="Wingdings" panose="05000000000000000000" pitchFamily="2" charset="2"/>
              <a:buChar char="Ø"/>
              <a:tabLst>
                <a:tab pos="627063" algn="l"/>
                <a:tab pos="1084263" algn="l"/>
              </a:tabLst>
            </a:pPr>
            <a:r>
              <a:rPr lang="en-US" sz="2400" b="1" dirty="0" smtClean="0">
                <a:latin typeface="Cambria" panose="02040503050406030204" pitchFamily="18" charset="0"/>
                <a:ea typeface="Cambria" panose="02040503050406030204" pitchFamily="18" charset="0"/>
              </a:rPr>
              <a:t>Indulge Greed </a:t>
            </a:r>
          </a:p>
          <a:p>
            <a:pPr marL="1084263" indent="457200">
              <a:spcAft>
                <a:spcPts val="600"/>
              </a:spcAft>
              <a:buClr>
                <a:srgbClr val="C00000"/>
              </a:buClr>
              <a:buSzPct val="80000"/>
              <a:buFont typeface="Wingdings" panose="05000000000000000000" pitchFamily="2" charset="2"/>
              <a:buChar char="Ø"/>
              <a:tabLst>
                <a:tab pos="627063" algn="l"/>
                <a:tab pos="1084263" algn="l"/>
              </a:tabLst>
            </a:pPr>
            <a:r>
              <a:rPr lang="en-US" sz="2400" b="1" dirty="0" smtClean="0">
                <a:latin typeface="Cambria" panose="02040503050406030204" pitchFamily="18" charset="0"/>
                <a:ea typeface="Cambria" panose="02040503050406030204" pitchFamily="18" charset="0"/>
              </a:rPr>
              <a:t>Live </a:t>
            </a:r>
            <a:r>
              <a:rPr lang="en-US" sz="2400" b="1" dirty="0">
                <a:latin typeface="Cambria" panose="02040503050406030204" pitchFamily="18" charset="0"/>
                <a:ea typeface="Cambria" panose="02040503050406030204" pitchFamily="18" charset="0"/>
              </a:rPr>
              <a:t>O</a:t>
            </a:r>
            <a:r>
              <a:rPr lang="en-US" sz="2400" b="1" dirty="0" smtClean="0">
                <a:latin typeface="Cambria" panose="02040503050406030204" pitchFamily="18" charset="0"/>
                <a:ea typeface="Cambria" panose="02040503050406030204" pitchFamily="18" charset="0"/>
              </a:rPr>
              <a:t>pulently</a:t>
            </a:r>
          </a:p>
          <a:p>
            <a:pPr marL="1084263" indent="457200">
              <a:spcAft>
                <a:spcPts val="600"/>
              </a:spcAft>
              <a:buClr>
                <a:srgbClr val="C00000"/>
              </a:buClr>
              <a:buSzPct val="80000"/>
              <a:buFont typeface="Wingdings" panose="05000000000000000000" pitchFamily="2" charset="2"/>
              <a:buChar char="Ø"/>
              <a:tabLst>
                <a:tab pos="627063" algn="l"/>
                <a:tab pos="1084263" algn="l"/>
              </a:tabLst>
            </a:pPr>
            <a:r>
              <a:rPr lang="en-US" sz="2400" b="1" dirty="0" smtClean="0">
                <a:latin typeface="Cambria" panose="02040503050406030204" pitchFamily="18" charset="0"/>
                <a:ea typeface="Cambria" panose="02040503050406030204" pitchFamily="18" charset="0"/>
              </a:rPr>
              <a:t>Behave Lustfully   </a:t>
            </a:r>
          </a:p>
          <a:p>
            <a:pPr marL="1084263" indent="457200">
              <a:spcAft>
                <a:spcPts val="600"/>
              </a:spcAft>
              <a:buClr>
                <a:srgbClr val="C00000"/>
              </a:buClr>
              <a:buSzPct val="80000"/>
              <a:buFont typeface="Wingdings" panose="05000000000000000000" pitchFamily="2" charset="2"/>
              <a:buChar char="Ø"/>
              <a:tabLst>
                <a:tab pos="627063" algn="l"/>
                <a:tab pos="1084263" algn="l"/>
              </a:tabLst>
            </a:pPr>
            <a:r>
              <a:rPr lang="en-US" sz="2400" b="1" dirty="0" smtClean="0">
                <a:latin typeface="Cambria" panose="02040503050406030204" pitchFamily="18" charset="0"/>
                <a:ea typeface="Cambria" panose="02040503050406030204" pitchFamily="18" charset="0"/>
              </a:rPr>
              <a:t>Lead Selfishly</a:t>
            </a:r>
            <a:endParaRPr lang="en-US" sz="2400" b="1" dirty="0">
              <a:latin typeface="Cambria" panose="02040503050406030204" pitchFamily="18" charset="0"/>
              <a:ea typeface="Cambria" panose="02040503050406030204" pitchFamily="18" charset="0"/>
            </a:endParaRPr>
          </a:p>
          <a:p>
            <a:pPr indent="457200">
              <a:spcAft>
                <a:spcPts val="1500"/>
              </a:spcAft>
            </a:pPr>
            <a:endParaRPr lang="en-US" sz="2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Sadly, we could keep on adding to this already harrowing list. Any one of these behaviors could topple our ministries and bring shame and dishonor to the gospel. </a:t>
            </a:r>
          </a:p>
        </p:txBody>
      </p:sp>
    </p:spTree>
    <p:extLst>
      <p:ext uri="{BB962C8B-B14F-4D97-AF65-F5344CB8AC3E}">
        <p14:creationId xmlns="" xmlns:p14="http://schemas.microsoft.com/office/powerpoint/2010/main" val="151036672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1" y="1219200"/>
            <a:ext cx="8534400" cy="51860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500" b="1" baseline="30000" dirty="0" smtClean="0">
                <a:effectLst>
                  <a:outerShdw blurRad="38100" dist="38100" dir="2700000" algn="tl">
                    <a:srgbClr val="000000">
                      <a:alpha val="43137"/>
                    </a:srgbClr>
                  </a:outerShdw>
                </a:effectLst>
                <a:latin typeface="Georgia" panose="02040502050405020303" pitchFamily="18" charset="0"/>
              </a:rPr>
              <a:t>4</a:t>
            </a:r>
            <a:r>
              <a:rPr lang="en-US" sz="2500" i="1" dirty="0" smtClean="0">
                <a:latin typeface="Georgia" panose="02040502050405020303" pitchFamily="18" charset="0"/>
              </a:rPr>
              <a:t>But </a:t>
            </a:r>
            <a:r>
              <a:rPr lang="en-US" sz="2500" i="1" dirty="0">
                <a:latin typeface="Georgia" panose="02040502050405020303" pitchFamily="18" charset="0"/>
              </a:rPr>
              <a:t>in all things we commend ourselves as ministers of God: in much patience, in tribulations, in needs, in distresses, </a:t>
            </a:r>
            <a:r>
              <a:rPr lang="en-US" sz="2500" b="1" baseline="30000" dirty="0" smtClean="0">
                <a:effectLst>
                  <a:outerShdw blurRad="38100" dist="38100" dir="2700000" algn="tl">
                    <a:srgbClr val="000000">
                      <a:alpha val="43137"/>
                    </a:srgbClr>
                  </a:outerShdw>
                </a:effectLst>
                <a:latin typeface="Georgia" panose="02040502050405020303" pitchFamily="18" charset="0"/>
              </a:rPr>
              <a:t>5</a:t>
            </a:r>
            <a:r>
              <a:rPr lang="en-US" sz="2500" i="1" dirty="0" smtClean="0">
                <a:latin typeface="Georgia" panose="02040502050405020303" pitchFamily="18" charset="0"/>
              </a:rPr>
              <a:t>in </a:t>
            </a:r>
            <a:r>
              <a:rPr lang="en-US" sz="2500" i="1" dirty="0">
                <a:latin typeface="Georgia" panose="02040502050405020303" pitchFamily="18" charset="0"/>
              </a:rPr>
              <a:t>stripes, in imprisonments, in tumults, in labors, in sleeplessness, in </a:t>
            </a:r>
            <a:r>
              <a:rPr lang="en-US" sz="2500" i="1" dirty="0" err="1">
                <a:latin typeface="Georgia" panose="02040502050405020303" pitchFamily="18" charset="0"/>
              </a:rPr>
              <a:t>fastings</a:t>
            </a:r>
            <a:r>
              <a:rPr lang="en-US" sz="2500" i="1" dirty="0">
                <a:latin typeface="Georgia" panose="02040502050405020303" pitchFamily="18" charset="0"/>
              </a:rPr>
              <a:t>; </a:t>
            </a:r>
            <a:r>
              <a:rPr lang="en-US" sz="2500" b="1" baseline="30000" dirty="0" smtClean="0">
                <a:effectLst>
                  <a:outerShdw blurRad="38100" dist="38100" dir="2700000" algn="tl">
                    <a:srgbClr val="000000">
                      <a:alpha val="43137"/>
                    </a:srgbClr>
                  </a:outerShdw>
                </a:effectLst>
                <a:latin typeface="Georgia" panose="02040502050405020303" pitchFamily="18" charset="0"/>
              </a:rPr>
              <a:t>6</a:t>
            </a:r>
            <a:r>
              <a:rPr lang="en-US" sz="2500" i="1" dirty="0" smtClean="0">
                <a:latin typeface="Georgia" panose="02040502050405020303" pitchFamily="18" charset="0"/>
              </a:rPr>
              <a:t>by </a:t>
            </a:r>
            <a:r>
              <a:rPr lang="en-US" sz="2500" i="1" dirty="0">
                <a:latin typeface="Georgia" panose="02040502050405020303" pitchFamily="18" charset="0"/>
              </a:rPr>
              <a:t>purity, by knowledge, by longsuffering, by kindness, by the Holy Spirit, by sincere love, </a:t>
            </a:r>
            <a:r>
              <a:rPr lang="en-US" sz="2500" b="1" baseline="30000" dirty="0" smtClean="0">
                <a:effectLst>
                  <a:outerShdw blurRad="38100" dist="38100" dir="2700000" algn="tl">
                    <a:srgbClr val="000000">
                      <a:alpha val="43137"/>
                    </a:srgbClr>
                  </a:outerShdw>
                </a:effectLst>
                <a:latin typeface="Georgia" panose="02040502050405020303" pitchFamily="18" charset="0"/>
              </a:rPr>
              <a:t>7</a:t>
            </a:r>
            <a:r>
              <a:rPr lang="en-US" sz="2500" i="1" dirty="0" smtClean="0">
                <a:latin typeface="Georgia" panose="02040502050405020303" pitchFamily="18" charset="0"/>
              </a:rPr>
              <a:t>by </a:t>
            </a:r>
            <a:r>
              <a:rPr lang="en-US" sz="2500" i="1" dirty="0">
                <a:latin typeface="Georgia" panose="02040502050405020303" pitchFamily="18" charset="0"/>
              </a:rPr>
              <a:t>the word of truth, by the power of God, by the armor  of righteousness on the right hand and on the left, </a:t>
            </a:r>
            <a:r>
              <a:rPr lang="en-US" sz="2500" b="1" baseline="30000" dirty="0" smtClean="0">
                <a:effectLst>
                  <a:outerShdw blurRad="38100" dist="38100" dir="2700000" algn="tl">
                    <a:srgbClr val="000000">
                      <a:alpha val="43137"/>
                    </a:srgbClr>
                  </a:outerShdw>
                </a:effectLst>
                <a:latin typeface="Georgia" panose="02040502050405020303" pitchFamily="18" charset="0"/>
              </a:rPr>
              <a:t>8</a:t>
            </a:r>
            <a:r>
              <a:rPr lang="en-US" sz="2500" i="1" dirty="0" smtClean="0">
                <a:latin typeface="Georgia" panose="02040502050405020303" pitchFamily="18" charset="0"/>
              </a:rPr>
              <a:t>by </a:t>
            </a:r>
            <a:r>
              <a:rPr lang="en-US" sz="2500" i="1" dirty="0">
                <a:latin typeface="Georgia" panose="02040502050405020303" pitchFamily="18" charset="0"/>
              </a:rPr>
              <a:t>honor and dishonor,  by evil report and good report; as deceivers, </a:t>
            </a:r>
            <a:r>
              <a:rPr lang="en-US" sz="2500" i="1" dirty="0" smtClean="0">
                <a:latin typeface="Georgia" panose="02040502050405020303" pitchFamily="18" charset="0"/>
              </a:rPr>
              <a:t>and yet true</a:t>
            </a:r>
            <a:r>
              <a:rPr lang="en-US" sz="2500" i="1" dirty="0" smtClean="0">
                <a:latin typeface="Georgia" panose="02040502050405020303" pitchFamily="18" charset="0"/>
              </a:rPr>
              <a:t>; </a:t>
            </a:r>
            <a:r>
              <a:rPr lang="en-US" sz="2500" b="1" baseline="30000" dirty="0" smtClean="0">
                <a:effectLst>
                  <a:outerShdw blurRad="38100" dist="38100" dir="2700000" algn="tl">
                    <a:srgbClr val="000000">
                      <a:alpha val="43137"/>
                    </a:srgbClr>
                  </a:outerShdw>
                </a:effectLst>
                <a:latin typeface="Georgia" panose="02040502050405020303" pitchFamily="18" charset="0"/>
              </a:rPr>
              <a:t>9</a:t>
            </a:r>
            <a:r>
              <a:rPr lang="en-US" sz="2500" i="1" dirty="0" smtClean="0">
                <a:latin typeface="Georgia" panose="02040502050405020303" pitchFamily="18" charset="0"/>
              </a:rPr>
              <a:t>as </a:t>
            </a:r>
            <a:r>
              <a:rPr lang="en-US" sz="2500" i="1" dirty="0">
                <a:latin typeface="Georgia" panose="02040502050405020303" pitchFamily="18" charset="0"/>
              </a:rPr>
              <a:t>unknown, and yet well known; as dying, and behold we live; as chastened, and yet </a:t>
            </a:r>
            <a:r>
              <a:rPr lang="en-US" sz="2500" i="1" dirty="0" smtClean="0">
                <a:latin typeface="Georgia" panose="02040502050405020303" pitchFamily="18" charset="0"/>
              </a:rPr>
              <a:t>not killed; </a:t>
            </a:r>
            <a:r>
              <a:rPr lang="en-US" sz="2500" b="1" baseline="30000" dirty="0" smtClean="0">
                <a:effectLst>
                  <a:outerShdw blurRad="38100" dist="38100" dir="2700000" algn="tl">
                    <a:srgbClr val="000000">
                      <a:alpha val="43137"/>
                    </a:srgbClr>
                  </a:outerShdw>
                </a:effectLst>
                <a:latin typeface="Georgia" panose="02040502050405020303" pitchFamily="18" charset="0"/>
              </a:rPr>
              <a:t>10</a:t>
            </a:r>
            <a:r>
              <a:rPr lang="en-US" sz="2500" i="1" dirty="0" smtClean="0">
                <a:latin typeface="Georgia" panose="02040502050405020303" pitchFamily="18" charset="0"/>
              </a:rPr>
              <a:t>as </a:t>
            </a:r>
            <a:r>
              <a:rPr lang="en-US" sz="2500" i="1" dirty="0">
                <a:latin typeface="Georgia" panose="02040502050405020303" pitchFamily="18" charset="0"/>
              </a:rPr>
              <a:t>sorrowful, yet always rejoicing; as poor, yet making many rich; as having nothing, </a:t>
            </a:r>
            <a:r>
              <a:rPr lang="en-US" sz="2500" i="1" dirty="0" smtClean="0">
                <a:latin typeface="Georgia" panose="02040502050405020303" pitchFamily="18" charset="0"/>
              </a:rPr>
              <a:t>and yet possessing </a:t>
            </a:r>
            <a:r>
              <a:rPr lang="en-US" sz="2500" i="1" dirty="0">
                <a:latin typeface="Georgia" panose="02040502050405020303" pitchFamily="18" charset="0"/>
              </a:rPr>
              <a:t>all things.</a:t>
            </a:r>
          </a:p>
        </p:txBody>
      </p:sp>
      <p:sp>
        <p:nvSpPr>
          <p:cNvPr id="6" name="Title 1"/>
          <p:cNvSpPr>
            <a:spLocks noGrp="1"/>
          </p:cNvSpPr>
          <p:nvPr>
            <p:ph type="title"/>
          </p:nvPr>
        </p:nvSpPr>
        <p:spPr>
          <a:xfrm>
            <a:off x="268942" y="15875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6:4-10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6:4-10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066800"/>
            <a:ext cx="8771965"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continues to paint this honest picture of </a:t>
            </a:r>
            <a:r>
              <a:rPr lang="en-US" sz="2400" b="1" dirty="0" smtClean="0">
                <a:latin typeface="Cambria" panose="02040503050406030204" pitchFamily="18" charset="0"/>
                <a:ea typeface="Cambria" panose="02040503050406030204" pitchFamily="18" charset="0"/>
              </a:rPr>
              <a:t>authentic Christian ministry, he lays aside the pastel palette that would naturally attract people to ministry. </a:t>
            </a:r>
          </a:p>
          <a:p>
            <a:pPr indent="457200">
              <a:spcAft>
                <a:spcPts val="1200"/>
              </a:spcAft>
            </a:pPr>
            <a:r>
              <a:rPr lang="en-US" sz="2400" b="1" dirty="0" smtClean="0">
                <a:latin typeface="Cambria" panose="02040503050406030204" pitchFamily="18" charset="0"/>
                <a:ea typeface="Cambria" panose="02040503050406030204" pitchFamily="18" charset="0"/>
              </a:rPr>
              <a:t>Now, he reaches for darker hues that shock the senses and present a realistic picture of the life of those who have commended themselves as </a:t>
            </a:r>
            <a:r>
              <a:rPr lang="en-US" sz="2400" b="1" i="1" u="sng" dirty="0" smtClean="0">
                <a:latin typeface="Cambria" panose="02040503050406030204" pitchFamily="18" charset="0"/>
                <a:ea typeface="Cambria" panose="02040503050406030204" pitchFamily="18" charset="0"/>
              </a:rPr>
              <a:t>servants</a:t>
            </a:r>
            <a:r>
              <a:rPr lang="en-US" sz="2400" b="1" dirty="0" smtClean="0">
                <a:latin typeface="Cambria" panose="02040503050406030204" pitchFamily="18" charset="0"/>
                <a:ea typeface="Cambria" panose="02040503050406030204" pitchFamily="18" charset="0"/>
              </a:rPr>
              <a:t> of God. </a:t>
            </a:r>
          </a:p>
          <a:p>
            <a:pPr indent="457200">
              <a:spcAft>
                <a:spcPts val="1200"/>
              </a:spcAft>
            </a:pPr>
            <a:r>
              <a:rPr lang="en-US" sz="2400" b="1" dirty="0" smtClean="0">
                <a:latin typeface="Cambria" panose="02040503050406030204" pitchFamily="18" charset="0"/>
                <a:ea typeface="Cambria" panose="02040503050406030204" pitchFamily="18" charset="0"/>
              </a:rPr>
              <a:t>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servant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here is the Greek word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“diakonos”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it means </a:t>
            </a:r>
            <a:r>
              <a:rPr lang="en-US" sz="2400" b="1" i="1" dirty="0" smtClean="0">
                <a:latin typeface="Cambria" panose="02040503050406030204" pitchFamily="18" charset="0"/>
                <a:ea typeface="Cambria" panose="02040503050406030204" pitchFamily="18" charset="0"/>
              </a:rPr>
              <a:t>“servant with a certain mission or task, an assistant of a particular person, or an official appointment, office, or position in a local church.”</a:t>
            </a:r>
          </a:p>
          <a:p>
            <a:pPr indent="457200">
              <a:spcAft>
                <a:spcPts val="1200"/>
              </a:spcAft>
            </a:pPr>
            <a:r>
              <a:rPr lang="en-US" sz="2400" b="1" dirty="0" smtClean="0">
                <a:latin typeface="Cambria" panose="02040503050406030204" pitchFamily="18" charset="0"/>
                <a:ea typeface="Cambria" panose="02040503050406030204" pitchFamily="18" charset="0"/>
              </a:rPr>
              <a:t>Paul and his companions, were sold out for the gospel ministry, they saw themselves as conscripted servant of God Himself, assigned with the specific task of proclaiming the Word far and wide.   </a:t>
            </a:r>
          </a:p>
        </p:txBody>
      </p:sp>
    </p:spTree>
    <p:extLst>
      <p:ext uri="{BB962C8B-B14F-4D97-AF65-F5344CB8AC3E}">
        <p14:creationId xmlns="" xmlns:p14="http://schemas.microsoft.com/office/powerpoint/2010/main" val="199544725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6:4-10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4909036"/>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This ministry did not come with competitive compensation, a great benefits package, or a comfortable retirement plan.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Paul’s description destroys every false image of Christian ministry. </a:t>
            </a:r>
            <a:r>
              <a:rPr lang="en-US" sz="2400" b="1" dirty="0" smtClean="0">
                <a:latin typeface="Cambria" panose="02040503050406030204" pitchFamily="18" charset="0"/>
                <a:ea typeface="Cambria" panose="02040503050406030204" pitchFamily="18" charset="0"/>
              </a:rPr>
              <a:t> Under </a:t>
            </a:r>
            <a:r>
              <a:rPr lang="en-US" sz="2400" b="1" dirty="0" smtClean="0">
                <a:latin typeface="Cambria" panose="02040503050406030204" pitchFamily="18" charset="0"/>
                <a:ea typeface="Cambria" panose="02040503050406030204" pitchFamily="18" charset="0"/>
              </a:rPr>
              <a:t>its weight, the ivory-tower image collapses, the perfect-saint portrayal fades, and the in-it-for-the-money idea loses credibility. </a:t>
            </a:r>
          </a:p>
          <a:p>
            <a:pPr indent="457200">
              <a:spcAft>
                <a:spcPts val="1200"/>
              </a:spcAft>
            </a:pPr>
            <a:r>
              <a:rPr lang="en-US" sz="2400" b="1" dirty="0" smtClean="0">
                <a:latin typeface="Cambria" panose="02040503050406030204" pitchFamily="18" charset="0"/>
                <a:ea typeface="Cambria" panose="02040503050406030204" pitchFamily="18" charset="0"/>
              </a:rPr>
              <a:t>Look at how Paul describes the brutal reality of Christian ministry: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serves the Lord </a:t>
            </a:r>
            <a:r>
              <a:rPr lang="en-US" sz="2400" b="1" i="1" dirty="0" smtClean="0">
                <a:latin typeface="Cambria" panose="02040503050406030204" pitchFamily="18" charset="0"/>
                <a:ea typeface="Cambria" panose="02040503050406030204" pitchFamily="18" charset="0"/>
              </a:rPr>
              <a:t>“in much endurance, in afflictions, in hardships, in distresses, in beatings in imprisonments, in tumults, in labors, in sleeplessness, in hunger”</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6:4-5</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38047658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66700" y="1066800"/>
            <a:ext cx="8724899" cy="5563061"/>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In our continuing study of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the themes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35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Our study tonight begins a </a:t>
            </a:r>
            <a:r>
              <a:rPr lang="en-US" sz="2350" b="1" u="sng" dirty="0" smtClean="0">
                <a:latin typeface="Cambria" panose="02040503050406030204" pitchFamily="18" charset="0"/>
                <a:ea typeface="Cambria" panose="02040503050406030204" pitchFamily="18" charset="0"/>
              </a:rPr>
              <a:t>new</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section: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Realistic Portrait of Ministry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(6:1-7:16)</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In this section Paul paints a fair and balanced picture of what a life of ministry demands.  </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He had already addressed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Crucial Concerns of Ministry </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(1:1-3:18</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described the purpose of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Ministry of Reconciliation </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(4:1-5:21</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  </a:t>
            </a:r>
            <a:endParaRPr lang="en-US" sz="2350" b="1" i="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6:4-10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017940"/>
            <a:ext cx="8763000"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That’s not exactly the description you would expect to find in a seminary brochure, hear from a pastoral search committee or those recruiting ministry volunteers.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While, not all ministers will encounter extreme ministry hardships like Paul describes. </a:t>
            </a:r>
            <a:r>
              <a:rPr lang="en-US" sz="2400" b="1" dirty="0" smtClean="0">
                <a:latin typeface="Cambria" panose="02040503050406030204" pitchFamily="18" charset="0"/>
                <a:ea typeface="Cambria" panose="02040503050406030204" pitchFamily="18" charset="0"/>
              </a:rPr>
              <a:t> All </a:t>
            </a:r>
            <a:r>
              <a:rPr lang="en-US" sz="2400" b="1" dirty="0" smtClean="0">
                <a:latin typeface="Cambria" panose="02040503050406030204" pitchFamily="18" charset="0"/>
                <a:ea typeface="Cambria" panose="02040503050406030204" pitchFamily="18" charset="0"/>
              </a:rPr>
              <a:t>ministers must prepare for both pleasant and unpleasant times.  In other words, they must be prepared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endure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6:4</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Greek word for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endurance”</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is (</a:t>
            </a:r>
            <a:r>
              <a:rPr lang="en-US" sz="2400" b="1" dirty="0" err="1" smtClean="0">
                <a:latin typeface="Cambria" panose="02040503050406030204" pitchFamily="18" charset="0"/>
                <a:ea typeface="Cambria" panose="02040503050406030204" pitchFamily="18" charset="0"/>
              </a:rPr>
              <a:t>hypomonḗ</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William Barclay says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It describes the ability to bear things in such a triumphant way that it transfigures them</a:t>
            </a:r>
            <a:r>
              <a:rPr lang="en-US" sz="2400" b="1" i="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Paul’s life was the model of enduring hardships for the sake of ministry. </a:t>
            </a:r>
            <a:r>
              <a:rPr lang="en-US" sz="2400" b="1" dirty="0" smtClean="0">
                <a:latin typeface="Cambria" panose="02040503050406030204" pitchFamily="18" charset="0"/>
                <a:ea typeface="Cambria" panose="02040503050406030204" pitchFamily="18" charset="0"/>
              </a:rPr>
              <a:t> We </a:t>
            </a:r>
            <a:r>
              <a:rPr lang="en-US" sz="2400" b="1" dirty="0" smtClean="0">
                <a:latin typeface="Cambria" panose="02040503050406030204" pitchFamily="18" charset="0"/>
                <a:ea typeface="Cambria" panose="02040503050406030204" pitchFamily="18" charset="0"/>
              </a:rPr>
              <a:t>learn </a:t>
            </a:r>
            <a:r>
              <a:rPr lang="en-US" sz="2400" b="1" i="1" u="sng" dirty="0" smtClean="0">
                <a:latin typeface="Cambria" panose="02040503050406030204" pitchFamily="18" charset="0"/>
                <a:ea typeface="Cambria" panose="02040503050406030204" pitchFamily="18" charset="0"/>
              </a:rPr>
              <a:t>two</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things</a:t>
            </a:r>
            <a:r>
              <a:rPr lang="en-US" sz="2400" b="1" dirty="0" smtClean="0">
                <a:latin typeface="Cambria" panose="02040503050406030204" pitchFamily="18" charset="0"/>
                <a:ea typeface="Cambria" panose="02040503050406030204" pitchFamily="18" charset="0"/>
              </a:rPr>
              <a:t> from his ministry model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trials he endured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6:4-5</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 attitudes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maintained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the midst of those trials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6:6-7</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151363027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6:4-10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1"/>
            <a:ext cx="8601635" cy="5509200"/>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Various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trials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endured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(6:4-5).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battled inner struggles – afflictions, hardships, and distresses. </a:t>
            </a:r>
            <a:r>
              <a:rPr lang="en-US" sz="2400" b="1" dirty="0" smtClean="0">
                <a:latin typeface="Cambria" panose="02040503050406030204" pitchFamily="18" charset="0"/>
                <a:ea typeface="Cambria" panose="02040503050406030204" pitchFamily="18" charset="0"/>
              </a:rPr>
              <a:t> His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afflictions</a:t>
            </a:r>
            <a:r>
              <a:rPr lang="en-US" sz="2400" b="1" i="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pressures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included concerns that pressed in and weight him down.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His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hardships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required that he do without those things that make life comfortable and secure. </a:t>
            </a:r>
          </a:p>
          <a:p>
            <a:pPr indent="457200">
              <a:spcAft>
                <a:spcPts val="1200"/>
              </a:spcAft>
            </a:pPr>
            <a:r>
              <a:rPr lang="en-US" sz="2400" b="1" dirty="0" smtClean="0">
                <a:latin typeface="Cambria" panose="02040503050406030204" pitchFamily="18" charset="0"/>
                <a:ea typeface="Cambria" panose="02040503050406030204" pitchFamily="18" charset="0"/>
              </a:rPr>
              <a:t>His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distresses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pushed him into tight spots, where he felt cornered and trapped. </a:t>
            </a:r>
          </a:p>
          <a:p>
            <a:pPr indent="457200">
              <a:spcAft>
                <a:spcPts val="1200"/>
              </a:spcAft>
            </a:pPr>
            <a:r>
              <a:rPr lang="en-US" sz="2400" b="1" dirty="0" smtClean="0">
                <a:latin typeface="Cambria" panose="02040503050406030204" pitchFamily="18" charset="0"/>
                <a:ea typeface="Cambria" panose="02040503050406030204" pitchFamily="18" charset="0"/>
              </a:rPr>
              <a:t>We get a picture of a minister who had become stressed out, mentally and emotionally drained. </a:t>
            </a:r>
          </a:p>
          <a:p>
            <a:pPr indent="457200">
              <a:spcAft>
                <a:spcPts val="1200"/>
              </a:spcAft>
            </a:pPr>
            <a:r>
              <a:rPr lang="en-US" sz="2400" b="1" dirty="0" smtClean="0">
                <a:latin typeface="Cambria" panose="02040503050406030204" pitchFamily="18" charset="0"/>
                <a:ea typeface="Cambria" panose="02040503050406030204" pitchFamily="18" charset="0"/>
              </a:rPr>
              <a:t>Moreover, Paul experienced external troubles – </a:t>
            </a:r>
            <a:r>
              <a:rPr lang="en-US" sz="2400" b="1" dirty="0" smtClean="0">
                <a:latin typeface="Cambria" panose="02040503050406030204" pitchFamily="18" charset="0"/>
                <a:ea typeface="Cambria" panose="02040503050406030204" pitchFamily="18" charset="0"/>
              </a:rPr>
              <a:t>beatings,  </a:t>
            </a:r>
            <a:r>
              <a:rPr lang="en-US" sz="2400" b="1" dirty="0" smtClean="0">
                <a:latin typeface="Cambria" panose="02040503050406030204" pitchFamily="18" charset="0"/>
                <a:ea typeface="Cambria" panose="02040503050406030204" pitchFamily="18" charset="0"/>
              </a:rPr>
              <a:t>imprisonment, and tumults. </a:t>
            </a:r>
            <a:r>
              <a:rPr lang="en-US" sz="2400" b="1" dirty="0" smtClean="0">
                <a:latin typeface="Cambria" panose="02040503050406030204" pitchFamily="18" charset="0"/>
                <a:ea typeface="Cambria" panose="02040503050406030204" pitchFamily="18" charset="0"/>
              </a:rPr>
              <a:t> His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beatings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were physically painful, even torturous. </a:t>
            </a:r>
          </a:p>
        </p:txBody>
      </p:sp>
    </p:spTree>
    <p:extLst>
      <p:ext uri="{BB962C8B-B14F-4D97-AF65-F5344CB8AC3E}">
        <p14:creationId xmlns="" xmlns:p14="http://schemas.microsoft.com/office/powerpoint/2010/main" val="4585803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6:4-10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461664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He had been in prison many times, and his tumultuous situations landed him in the midst of violence, </a:t>
            </a:r>
            <a:r>
              <a:rPr lang="en-US" sz="2400" b="1" dirty="0" smtClean="0">
                <a:latin typeface="Cambria" panose="02040503050406030204" pitchFamily="18" charset="0"/>
                <a:ea typeface="Cambria" panose="02040503050406030204" pitchFamily="18" charset="0"/>
              </a:rPr>
              <a:t>public </a:t>
            </a:r>
            <a:r>
              <a:rPr lang="en-US" sz="2400" b="1" dirty="0" smtClean="0">
                <a:latin typeface="Cambria" panose="02040503050406030204" pitchFamily="18" charset="0"/>
                <a:ea typeface="Cambria" panose="02040503050406030204" pitchFamily="18" charset="0"/>
              </a:rPr>
              <a:t>outcries, and assaults.  Paul was severely persecuted, and physically brutalized by his enemies.</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Additionally, Paul endured the private disciplines of commitment to the </a:t>
            </a:r>
            <a:r>
              <a:rPr lang="en-US" sz="2400" b="1" dirty="0" smtClean="0">
                <a:latin typeface="Cambria" panose="02040503050406030204" pitchFamily="18" charset="0"/>
                <a:ea typeface="Cambria" panose="02040503050406030204" pitchFamily="18" charset="0"/>
              </a:rPr>
              <a:t>cause:  labor</a:t>
            </a:r>
            <a:r>
              <a:rPr lang="en-US" sz="2400" b="1" dirty="0" smtClean="0">
                <a:latin typeface="Cambria" panose="02040503050406030204" pitchFamily="18" charset="0"/>
                <a:ea typeface="Cambria" panose="02040503050406030204" pitchFamily="18" charset="0"/>
              </a:rPr>
              <a:t>, sleeplessness, and hunger.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Whatever </a:t>
            </a:r>
            <a:r>
              <a:rPr lang="en-US" sz="2400" b="1" dirty="0" smtClean="0">
                <a:latin typeface="Cambria" panose="02040503050406030204" pitchFamily="18" charset="0"/>
                <a:ea typeface="Cambria" panose="02040503050406030204" pitchFamily="18" charset="0"/>
              </a:rPr>
              <a:t>it took to advance the cause of the gospel, he did it with little regard for his own well-being. </a:t>
            </a:r>
          </a:p>
          <a:p>
            <a:pPr indent="457200">
              <a:spcAft>
                <a:spcPts val="1200"/>
              </a:spcAft>
            </a:pPr>
            <a:r>
              <a:rPr lang="en-US" sz="2400" b="1" dirty="0" smtClean="0">
                <a:latin typeface="Cambria" panose="02040503050406030204" pitchFamily="18" charset="0"/>
                <a:ea typeface="Cambria" panose="02040503050406030204" pitchFamily="18" charset="0"/>
              </a:rPr>
              <a:t>He worked tirelessly and without ceasing to spread the gospel throughout the world. </a:t>
            </a:r>
            <a:r>
              <a:rPr lang="en-US" sz="2400" b="1" dirty="0" smtClean="0">
                <a:latin typeface="Cambria" panose="02040503050406030204" pitchFamily="18" charset="0"/>
                <a:ea typeface="Cambria" panose="02040503050406030204" pitchFamily="18" charset="0"/>
              </a:rPr>
              <a:t> Yet </a:t>
            </a:r>
            <a:r>
              <a:rPr lang="en-US" sz="2400" b="1" dirty="0" smtClean="0">
                <a:latin typeface="Cambria" panose="02040503050406030204" pitchFamily="18" charset="0"/>
                <a:ea typeface="Cambria" panose="02040503050406030204" pitchFamily="18" charset="0"/>
              </a:rPr>
              <a:t>he counted it all beneficial for the joy of the cross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11:23-28</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5316868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6:4-10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5546928"/>
          </a:xfrm>
          <a:prstGeom prst="rect">
            <a:avLst/>
          </a:prstGeom>
          <a:noFill/>
          <a:effectLst/>
        </p:spPr>
        <p:txBody>
          <a:bodyPr wrap="square" rtlCol="0">
            <a:spAutoFit/>
          </a:bodyPr>
          <a:lstStyle/>
          <a:p>
            <a:pPr indent="457200">
              <a:spcAft>
                <a:spcPts val="1500"/>
              </a:spcAf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Vital attitudes maintained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(6:6-7).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now fills in the dark tones of his painting with </a:t>
            </a:r>
            <a:r>
              <a:rPr lang="en-US" sz="2400" b="1" i="1" u="sng" dirty="0" smtClean="0">
                <a:latin typeface="Cambria" panose="02040503050406030204" pitchFamily="18" charset="0"/>
                <a:ea typeface="Cambria" panose="02040503050406030204" pitchFamily="18" charset="0"/>
              </a:rPr>
              <a:t>nine</a:t>
            </a:r>
            <a:r>
              <a:rPr lang="en-US" sz="2400" b="1" i="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reminders</a:t>
            </a:r>
            <a:r>
              <a:rPr lang="en-US" sz="2400" b="1" dirty="0" smtClean="0">
                <a:latin typeface="Cambria" panose="02040503050406030204" pitchFamily="18" charset="0"/>
                <a:ea typeface="Cambria" panose="02040503050406030204" pitchFamily="18" charset="0"/>
              </a:rPr>
              <a:t> that even in the midst of the gloom, God is present to see us through. </a:t>
            </a:r>
          </a:p>
          <a:p>
            <a:pPr indent="457200">
              <a:spcAft>
                <a:spcPts val="1500"/>
              </a:spcAft>
            </a:pPr>
            <a:r>
              <a:rPr lang="en-US" sz="2400" b="1" dirty="0" smtClean="0">
                <a:latin typeface="Cambria" panose="02040503050406030204" pitchFamily="18" charset="0"/>
                <a:ea typeface="Cambria" panose="02040503050406030204" pitchFamily="18" charset="0"/>
              </a:rPr>
              <a:t>Paul served the gospel ministry  </a:t>
            </a:r>
            <a:r>
              <a:rPr lang="en-US" sz="2400" b="1" i="1" dirty="0" smtClean="0">
                <a:latin typeface="Cambria" panose="02040503050406030204" pitchFamily="18" charset="0"/>
                <a:ea typeface="Cambria" panose="02040503050406030204" pitchFamily="18" charset="0"/>
              </a:rPr>
              <a:t>“in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purity</a:t>
            </a:r>
            <a:r>
              <a:rPr lang="en-US" sz="2400" b="1" i="1" dirty="0" smtClean="0">
                <a:latin typeface="Cambria" panose="02040503050406030204" pitchFamily="18" charset="0"/>
                <a:ea typeface="Cambria" panose="02040503050406030204" pitchFamily="18" charset="0"/>
              </a:rPr>
              <a:t>, in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knowledge</a:t>
            </a:r>
            <a:r>
              <a:rPr lang="en-US" sz="2400" b="1" i="1" dirty="0" smtClean="0">
                <a:latin typeface="Cambria" panose="02040503050406030204" pitchFamily="18" charset="0"/>
                <a:ea typeface="Cambria" panose="02040503050406030204" pitchFamily="18" charset="0"/>
              </a:rPr>
              <a:t>, in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patience</a:t>
            </a:r>
            <a:r>
              <a:rPr lang="en-US" sz="2400" b="1" i="1" dirty="0" smtClean="0">
                <a:latin typeface="Cambria" panose="02040503050406030204" pitchFamily="18" charset="0"/>
                <a:ea typeface="Cambria" panose="02040503050406030204" pitchFamily="18" charset="0"/>
              </a:rPr>
              <a:t>, in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kindness</a:t>
            </a:r>
            <a:r>
              <a:rPr lang="en-US" sz="2400" b="1" i="1" dirty="0" smtClean="0">
                <a:latin typeface="Cambria" panose="02040503050406030204" pitchFamily="18" charset="0"/>
                <a:ea typeface="Cambria" panose="02040503050406030204" pitchFamily="18" charset="0"/>
              </a:rPr>
              <a:t>, in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a:t>
            </a:r>
            <a:r>
              <a:rPr lang="en-US" sz="2400" b="1" i="1" dirty="0" smtClean="0">
                <a:latin typeface="Cambria" panose="02040503050406030204" pitchFamily="18" charset="0"/>
                <a:ea typeface="Cambria" panose="02040503050406030204" pitchFamily="18" charset="0"/>
              </a:rPr>
              <a:t>, in genuine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400" b="1" i="1" dirty="0" smtClean="0">
                <a:latin typeface="Cambria" panose="02040503050406030204" pitchFamily="18" charset="0"/>
                <a:ea typeface="Cambria" panose="02040503050406030204" pitchFamily="18" charset="0"/>
              </a:rPr>
              <a:t>, in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truth</a:t>
            </a:r>
            <a:r>
              <a:rPr lang="en-US" sz="2400" b="1" i="1" dirty="0" smtClean="0">
                <a:latin typeface="Cambria" panose="02040503050406030204" pitchFamily="18" charset="0"/>
                <a:ea typeface="Cambria" panose="02040503050406030204" pitchFamily="18" charset="0"/>
              </a:rPr>
              <a:t>, in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power</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a:t>
            </a:r>
            <a:r>
              <a:rPr lang="en-US" sz="2400" b="1" i="1" dirty="0" smtClean="0">
                <a:latin typeface="Cambria" panose="02040503050406030204" pitchFamily="18" charset="0"/>
                <a:ea typeface="Cambria" panose="02040503050406030204" pitchFamily="18" charset="0"/>
              </a:rPr>
              <a:t>; by the weapons of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righteousness</a:t>
            </a:r>
            <a:r>
              <a:rPr lang="en-US" sz="2400" b="1" i="1" dirty="0" smtClean="0">
                <a:latin typeface="Cambria" panose="02040503050406030204" pitchFamily="18" charset="0"/>
                <a:ea typeface="Cambria" panose="02040503050406030204" pitchFamily="18" charset="0"/>
              </a:rPr>
              <a:t> for the right hand and the left”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6:6-7</a:t>
            </a:r>
            <a:r>
              <a:rPr lang="en-US" sz="2400" b="1" dirty="0" smtClean="0">
                <a:latin typeface="Cambria" panose="02040503050406030204" pitchFamily="18" charset="0"/>
                <a:ea typeface="Cambria" panose="02040503050406030204" pitchFamily="18" charset="0"/>
              </a:rPr>
              <a:t>).</a:t>
            </a:r>
          </a:p>
          <a:p>
            <a:pPr indent="457200">
              <a:spcAft>
                <a:spcPts val="1500"/>
              </a:spcAft>
            </a:pPr>
            <a:r>
              <a:rPr lang="en-US" sz="2400" b="1" dirty="0" smtClean="0">
                <a:latin typeface="Cambria" panose="02040503050406030204" pitchFamily="18" charset="0"/>
                <a:ea typeface="Cambria" panose="02040503050406030204" pitchFamily="18" charset="0"/>
              </a:rPr>
              <a:t>Four of these attributes are external attitudes visible to other people: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purity, knowledge, patience, </a:t>
            </a:r>
            <a:r>
              <a:rPr lang="en-US" sz="2400" b="1" dirty="0" smtClean="0">
                <a:latin typeface="Cambria" panose="02040503050406030204" pitchFamily="18" charset="0"/>
                <a:ea typeface="Cambria" panose="02040503050406030204" pitchFamily="18" charset="0"/>
              </a:rPr>
              <a:t>and</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kindness</a:t>
            </a:r>
            <a:r>
              <a:rPr lang="en-US" sz="2400" b="1" dirty="0" smtClean="0">
                <a:latin typeface="Cambria" panose="02040503050406030204" pitchFamily="18" charset="0"/>
                <a:ea typeface="Cambria" panose="02040503050406030204" pitchFamily="18" charset="0"/>
              </a:rPr>
              <a:t>. </a:t>
            </a:r>
          </a:p>
          <a:p>
            <a:pPr indent="457200">
              <a:spcAft>
                <a:spcPts val="1500"/>
              </a:spcAft>
            </a:pPr>
            <a:r>
              <a:rPr lang="en-US" sz="2400" b="1" dirty="0" smtClean="0">
                <a:latin typeface="Cambria" panose="02040503050406030204" pitchFamily="18" charset="0"/>
                <a:ea typeface="Cambria" panose="02040503050406030204" pitchFamily="18" charset="0"/>
              </a:rPr>
              <a:t>The remaining five wield their power in the hidden places of the heart: the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Holy</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a:t>
            </a:r>
            <a:r>
              <a:rPr lang="en-US" sz="2400" b="1" dirty="0" smtClean="0">
                <a:latin typeface="Cambria" panose="02040503050406030204" pitchFamily="18" charset="0"/>
                <a:ea typeface="Cambria" panose="02040503050406030204" pitchFamily="18" charset="0"/>
              </a:rPr>
              <a:t>, a genuine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others</a:t>
            </a:r>
            <a:r>
              <a:rPr lang="en-US" sz="2400" b="1" dirty="0" smtClean="0">
                <a:latin typeface="Cambria" panose="02040503050406030204" pitchFamily="18" charset="0"/>
                <a:ea typeface="Cambria" panose="02040503050406030204" pitchFamily="18" charset="0"/>
              </a:rPr>
              <a:t>, the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word</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truth</a:t>
            </a:r>
            <a:r>
              <a:rPr lang="en-US" sz="2400" b="1" dirty="0" smtClean="0">
                <a:latin typeface="Cambria" panose="02040503050406030204" pitchFamily="18" charset="0"/>
                <a:ea typeface="Cambria" panose="02040503050406030204" pitchFamily="18" charset="0"/>
              </a:rPr>
              <a:t>, the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power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a:t>
            </a:r>
            <a:r>
              <a:rPr lang="en-US" sz="2400" b="1" dirty="0" smtClean="0">
                <a:latin typeface="Cambria" panose="02040503050406030204" pitchFamily="18" charset="0"/>
                <a:ea typeface="Cambria" panose="02040503050406030204" pitchFamily="18" charset="0"/>
              </a:rPr>
              <a:t>, and the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weapons</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righteousness</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71017900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6:4-10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1"/>
            <a:ext cx="8601635"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Paul’s point in listing these vital attitudes, is that even in the midst of internal and external </a:t>
            </a:r>
            <a:r>
              <a:rPr lang="en-US" sz="2400" b="1" dirty="0" smtClean="0">
                <a:latin typeface="Cambria" panose="02040503050406030204" pitchFamily="18" charset="0"/>
                <a:ea typeface="Cambria" panose="02040503050406030204" pitchFamily="18" charset="0"/>
              </a:rPr>
              <a:t>pressures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A believer can be sheltered, shielded, and strengthened by the fruit of the Spirit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 5:22-23</a:t>
            </a:r>
            <a:r>
              <a:rPr lang="en-US" sz="2400" b="1" dirty="0" smtClean="0">
                <a:latin typeface="Cambria" panose="02040503050406030204" pitchFamily="18" charset="0"/>
                <a:ea typeface="Cambria" panose="02040503050406030204" pitchFamily="18" charset="0"/>
              </a:rPr>
              <a:t>), the gifts of the Spirit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12:4-7</a:t>
            </a:r>
            <a:r>
              <a:rPr lang="en-US" sz="2400" b="1" dirty="0" smtClean="0">
                <a:latin typeface="Cambria" panose="02040503050406030204" pitchFamily="18" charset="0"/>
                <a:ea typeface="Cambria" panose="02040503050406030204" pitchFamily="18" charset="0"/>
              </a:rPr>
              <a:t>), and the spiritual armor of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6:10-17</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So, </a:t>
            </a:r>
            <a:r>
              <a:rPr lang="en-US" sz="2400" b="1" dirty="0" smtClean="0">
                <a:latin typeface="Cambria" panose="02040503050406030204" pitchFamily="18" charset="0"/>
                <a:ea typeface="Cambria" panose="02040503050406030204" pitchFamily="18" charset="0"/>
              </a:rPr>
              <a:t>what is </a:t>
            </a:r>
            <a:r>
              <a:rPr lang="en-US" sz="2400" b="1" dirty="0" smtClean="0">
                <a:latin typeface="Cambria" panose="02040503050406030204" pitchFamily="18" charset="0"/>
                <a:ea typeface="Cambria" panose="02040503050406030204" pitchFamily="18" charset="0"/>
              </a:rPr>
              <a:t>the result of this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mixed bag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of horrendous ministry experiences that we endure by God’s strengthening presence and providence. </a:t>
            </a:r>
          </a:p>
          <a:p>
            <a:pPr indent="457200">
              <a:spcAft>
                <a:spcPts val="1200"/>
              </a:spcAft>
            </a:pPr>
            <a:r>
              <a:rPr lang="en-US" sz="2400" b="1" dirty="0">
                <a:latin typeface="Cambria" panose="02040503050406030204" pitchFamily="18" charset="0"/>
                <a:ea typeface="Cambria" panose="02040503050406030204" pitchFamily="18" charset="0"/>
              </a:rPr>
              <a:t>We can expect our </a:t>
            </a:r>
            <a:r>
              <a:rPr lang="en-US" sz="2400" b="1" dirty="0" smtClean="0">
                <a:latin typeface="Cambria" panose="02040503050406030204" pitchFamily="18" charset="0"/>
                <a:ea typeface="Cambria" panose="02040503050406030204" pitchFamily="18" charset="0"/>
              </a:rPr>
              <a:t>entire ministries to be characterized </a:t>
            </a:r>
            <a:r>
              <a:rPr lang="en-US" sz="2400" b="1" dirty="0">
                <a:latin typeface="Cambria" panose="02040503050406030204" pitchFamily="18" charset="0"/>
                <a:ea typeface="Cambria" panose="02040503050406030204" pitchFamily="18" charset="0"/>
              </a:rPr>
              <a:t>by </a:t>
            </a:r>
            <a:r>
              <a:rPr lang="en-US" sz="2400" b="1" dirty="0" smtClean="0">
                <a:latin typeface="Cambria" panose="02040503050406030204" pitchFamily="18" charset="0"/>
                <a:ea typeface="Cambria" panose="02040503050406030204" pitchFamily="18" charset="0"/>
              </a:rPr>
              <a:t>both extreme </a:t>
            </a:r>
            <a:r>
              <a:rPr lang="en-US" sz="2400" b="1" dirty="0">
                <a:latin typeface="Cambria" panose="02040503050406030204" pitchFamily="18" charset="0"/>
                <a:ea typeface="Cambria" panose="02040503050406030204" pitchFamily="18" charset="0"/>
              </a:rPr>
              <a:t>ups and downs and even confusing </a:t>
            </a:r>
            <a:r>
              <a:rPr lang="en-US" sz="2400" b="1" dirty="0" smtClean="0">
                <a:latin typeface="Cambria" panose="02040503050406030204" pitchFamily="18" charset="0"/>
                <a:ea typeface="Cambria" panose="02040503050406030204" pitchFamily="18" charset="0"/>
              </a:rPr>
              <a:t>contradictions.</a:t>
            </a:r>
          </a:p>
        </p:txBody>
      </p:sp>
    </p:spTree>
    <p:extLst>
      <p:ext uri="{BB962C8B-B14F-4D97-AF65-F5344CB8AC3E}">
        <p14:creationId xmlns="" xmlns:p14="http://schemas.microsoft.com/office/powerpoint/2010/main" val="243838050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6:4-10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143000"/>
            <a:ext cx="8458200" cy="461665"/>
          </a:xfrm>
          <a:prstGeom prst="rect">
            <a:avLst/>
          </a:prstGeom>
          <a:noFill/>
          <a:effectLst/>
        </p:spPr>
        <p:txBody>
          <a:bodyPr wrap="square" rtlCol="0">
            <a:spAutoFit/>
          </a:bodyPr>
          <a:lstStyle/>
          <a:p>
            <a:pPr algn="ctr">
              <a:spcAft>
                <a:spcPts val="1200"/>
              </a:spcAft>
            </a:pPr>
            <a:r>
              <a:rPr lang="en-US" sz="2400" b="1" dirty="0" smtClean="0">
                <a:latin typeface="Cambria" panose="02040503050406030204" pitchFamily="18" charset="0"/>
                <a:ea typeface="Cambria" panose="02040503050406030204" pitchFamily="18" charset="0"/>
              </a:rPr>
              <a:t>Paul describes both the ups and downs we can </a:t>
            </a:r>
            <a:r>
              <a:rPr lang="en-US" sz="2400" b="1" dirty="0" smtClean="0">
                <a:latin typeface="Cambria" panose="02040503050406030204" pitchFamily="18" charset="0"/>
                <a:ea typeface="Cambria" panose="02040503050406030204" pitchFamily="18" charset="0"/>
              </a:rPr>
              <a:t>expect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4800" y="1828800"/>
            <a:ext cx="8601468" cy="441960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20105458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6:4-10</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446276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Considering the light and dark sides of ministry, it is sometime hard to know which image we project to others  as Christians, especially those of us who have chosen ministry as a </a:t>
            </a:r>
            <a:r>
              <a:rPr lang="en-US" sz="2400" b="1" dirty="0" smtClean="0">
                <a:latin typeface="Cambria" panose="02040503050406030204" pitchFamily="18" charset="0"/>
                <a:ea typeface="Cambria" panose="02040503050406030204" pitchFamily="18" charset="0"/>
              </a:rPr>
              <a:t>vocation—or rather—have </a:t>
            </a:r>
            <a:r>
              <a:rPr lang="en-US" sz="2400" b="1" dirty="0" smtClean="0">
                <a:latin typeface="Cambria" panose="02040503050406030204" pitchFamily="18" charset="0"/>
                <a:ea typeface="Cambria" panose="02040503050406030204" pitchFamily="18" charset="0"/>
              </a:rPr>
              <a:t>been chosen for ministry. </a:t>
            </a:r>
          </a:p>
          <a:p>
            <a:pPr indent="457200">
              <a:spcAft>
                <a:spcPts val="1200"/>
              </a:spcAft>
            </a:pPr>
            <a:r>
              <a:rPr lang="en-US" sz="2400" b="1" dirty="0" smtClean="0">
                <a:latin typeface="Cambria" panose="02040503050406030204" pitchFamily="18" charset="0"/>
                <a:ea typeface="Cambria" panose="02040503050406030204" pitchFamily="18" charset="0"/>
              </a:rPr>
              <a:t>In light of the brutal realities of ministry, the vital attitudes described in verses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a:t>
            </a:r>
            <a:r>
              <a:rPr lang="en-US" sz="2400" b="1" dirty="0" smtClean="0">
                <a:latin typeface="Cambria" panose="02040503050406030204" pitchFamily="18" charset="0"/>
                <a:ea typeface="Cambria" panose="02040503050406030204" pitchFamily="18" charset="0"/>
              </a:rPr>
              <a:t> and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a:t>
            </a:r>
            <a:r>
              <a:rPr lang="en-US" sz="2400" b="1" dirty="0" smtClean="0">
                <a:latin typeface="Cambria" panose="02040503050406030204" pitchFamily="18" charset="0"/>
                <a:ea typeface="Cambria" panose="02040503050406030204" pitchFamily="18" charset="0"/>
              </a:rPr>
              <a:t> become all the more important to maintain.</a:t>
            </a:r>
          </a:p>
          <a:p>
            <a:pPr indent="457200">
              <a:spcAft>
                <a:spcPts val="1200"/>
              </a:spcAft>
            </a:pPr>
            <a:r>
              <a:rPr lang="en-US" sz="2400" b="1" dirty="0" smtClean="0">
                <a:latin typeface="Cambria" panose="02040503050406030204" pitchFamily="18" charset="0"/>
                <a:ea typeface="Cambria" panose="02040503050406030204" pitchFamily="18" charset="0"/>
              </a:rPr>
              <a:t> So that even if we are experiencing more downs than ups, we can keep our heads above water and breathe the refreshing air of the Spirits sustaining grace. </a:t>
            </a:r>
          </a:p>
        </p:txBody>
      </p:sp>
    </p:spTree>
    <p:extLst>
      <p:ext uri="{BB962C8B-B14F-4D97-AF65-F5344CB8AC3E}">
        <p14:creationId xmlns="" xmlns:p14="http://schemas.microsoft.com/office/powerpoint/2010/main" val="283656001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Reflecting, Risking, and Leaving a Legacy</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 xmlns:p14="http://schemas.microsoft.com/office/powerpoint/2010/main"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reflecting, risking, leaving a legacy</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97819"/>
            <a:ext cx="8610600" cy="5078313"/>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smtClean="0">
                <a:latin typeface="Cambria" panose="02040503050406030204" pitchFamily="18" charset="0"/>
                <a:ea typeface="Cambria" panose="02040503050406030204" pitchFamily="18" charset="0"/>
              </a:rPr>
              <a:t> closes by reflecting on this question that was put to a group of people over the age of 95 years old. </a:t>
            </a:r>
          </a:p>
          <a:p>
            <a:pPr indent="457200">
              <a:spcAft>
                <a:spcPts val="1200"/>
              </a:spcAft>
              <a:tabLst>
                <a:tab pos="457200" algn="l"/>
              </a:tabLs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If you could live your life over again, what would you do differently</a:t>
            </a:r>
            <a:r>
              <a:rPr lang="en-US" sz="2400" b="1" i="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Their answers fell into three general categories. </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said they would:</a:t>
            </a:r>
          </a:p>
          <a:p>
            <a:pPr marL="457200" indent="457200">
              <a:spcAft>
                <a:spcPts val="1200"/>
              </a:spcAft>
              <a:buAutoNum type="arabicParenR"/>
              <a:tabLst>
                <a:tab pos="57150" algn="l"/>
                <a:tab pos="171450" algn="l"/>
                <a:tab pos="18288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Reflect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more.</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indent="457200">
              <a:spcAft>
                <a:spcPts val="1200"/>
              </a:spcAft>
              <a:buAutoNum type="arabicParenR"/>
              <a:tabLst>
                <a:tab pos="57150" algn="l"/>
                <a:tab pos="171450" algn="l"/>
                <a:tab pos="18288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Risk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more.</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indent="457200">
              <a:spcAft>
                <a:spcPts val="1200"/>
              </a:spcAft>
              <a:buAutoNum type="arabicParenR"/>
              <a:tabLst>
                <a:tab pos="57150" algn="l"/>
                <a:tab pos="171450" algn="l"/>
                <a:tab pos="18288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 more things that would live on after their death. </a:t>
            </a:r>
          </a:p>
          <a:p>
            <a:pPr indent="457200">
              <a:spcAft>
                <a:spcPts val="1200"/>
              </a:spcAft>
              <a:tabLst>
                <a:tab pos="57150" algn="l"/>
                <a:tab pos="171450" algn="l"/>
                <a:tab pos="457200" algn="l"/>
                <a:tab pos="1828800" algn="l"/>
              </a:tabLst>
            </a:pPr>
            <a:r>
              <a:rPr lang="en-US" sz="2400" b="1" dirty="0" smtClean="0">
                <a:latin typeface="Cambria" panose="02040503050406030204" pitchFamily="18" charset="0"/>
                <a:ea typeface="Cambria" panose="02040503050406030204" pitchFamily="18" charset="0"/>
              </a:rPr>
              <a:t>Their </a:t>
            </a:r>
            <a:r>
              <a:rPr lang="en-US" sz="2400" b="1" dirty="0" smtClean="0">
                <a:latin typeface="Cambria" panose="02040503050406030204" pitchFamily="18" charset="0"/>
                <a:ea typeface="Cambria" panose="02040503050406030204" pitchFamily="18" charset="0"/>
              </a:rPr>
              <a:t>revealing answers are filled with wisdom and an   understanding of the basics of a fruitful, abundant life</a:t>
            </a:r>
            <a:r>
              <a:rPr lang="en-US" sz="2400" b="1" dirty="0" smtClean="0">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reflecting, risking, leaving a legacy</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97819"/>
            <a:ext cx="8610600" cy="498598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Their reflections on what is most important, taking chances instead of shying away from the unknown, and leaving a legacy for the future, also reveals a tinge of regret. </a:t>
            </a: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shares his own personal reflection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“I will </a:t>
            </a:r>
            <a:r>
              <a:rPr lang="en-US" sz="2400" b="1" dirty="0" smtClean="0">
                <a:latin typeface="Cambria" panose="02040503050406030204" pitchFamily="18" charset="0"/>
                <a:ea typeface="Cambria" panose="02040503050406030204" pitchFamily="18" charset="0"/>
              </a:rPr>
              <a:t>be honest. </a:t>
            </a:r>
            <a:r>
              <a:rPr lang="en-US" sz="2400" b="1" dirty="0" smtClean="0">
                <a:latin typeface="Cambria" panose="02040503050406030204" pitchFamily="18" charset="0"/>
                <a:ea typeface="Cambria" panose="02040503050406030204" pitchFamily="18" charset="0"/>
              </a:rPr>
              <a:t> I </a:t>
            </a:r>
            <a:r>
              <a:rPr lang="en-US" sz="2400" b="1" dirty="0" smtClean="0">
                <a:latin typeface="Cambria" panose="02040503050406030204" pitchFamily="18" charset="0"/>
                <a:ea typeface="Cambria" panose="02040503050406030204" pitchFamily="18" charset="0"/>
              </a:rPr>
              <a:t>am thrilled by the work the Lord has given me to do.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Every day I thank God for the ministry He has given me, and the ability to press on even through conflict, hardship and through controversy.</a:t>
            </a:r>
            <a:endParaRPr lang="en-US" sz="2400"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Yes, I acknowledge the brutal realities of ministry, but by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grace of God </a:t>
            </a:r>
            <a:r>
              <a:rPr lang="en-US" sz="2400" b="1" dirty="0" smtClean="0">
                <a:latin typeface="Cambria" panose="02040503050406030204" pitchFamily="18" charset="0"/>
                <a:ea typeface="Cambria" panose="02040503050406030204" pitchFamily="18" charset="0"/>
              </a:rPr>
              <a:t>I have been able to tread water when the floods of adversity pummeled my life.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756535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59536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a:t>
            </a:r>
            <a:r>
              <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142999"/>
            <a:ext cx="8610600" cy="5139869"/>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In this new section, we will see </a:t>
            </a:r>
            <a:r>
              <a:rPr lang="en-US" sz="2400" b="1" dirty="0" smtClean="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midst of the ups and downs of ministry</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still </a:t>
            </a:r>
            <a:r>
              <a:rPr lang="en-US" sz="2400" b="1" dirty="0" smtClean="0">
                <a:latin typeface="Cambria" panose="02040503050406030204" pitchFamily="18" charset="0"/>
                <a:ea typeface="Cambria" panose="02040503050406030204" pitchFamily="18" charset="0"/>
              </a:rPr>
              <a:t>choose </a:t>
            </a:r>
            <a:r>
              <a:rPr lang="en-US" sz="2400" b="1" dirty="0">
                <a:latin typeface="Cambria" panose="02040503050406030204" pitchFamily="18" charset="0"/>
                <a:ea typeface="Cambria" panose="02040503050406030204" pitchFamily="18" charset="0"/>
              </a:rPr>
              <a:t>optimism over pessimism</a:t>
            </a:r>
            <a:r>
              <a:rPr lang="en-US" sz="2400" b="1" dirty="0" smtClean="0">
                <a:latin typeface="Cambria" panose="02040503050406030204" pitchFamily="18" charset="0"/>
                <a:ea typeface="Cambria" panose="02040503050406030204" pitchFamily="18" charset="0"/>
              </a:rPr>
              <a:t>, trusting that the Corinthians will continue on the path of righteousness. </a:t>
            </a:r>
          </a:p>
          <a:p>
            <a:pPr>
              <a:tabLst>
                <a:tab pos="457200" algn="l"/>
              </a:tabLst>
            </a:pPr>
            <a:endParaRPr lang="en-US" sz="1000" b="1" dirty="0">
              <a:latin typeface="Cambria" panose="02040503050406030204" pitchFamily="18" charset="0"/>
              <a:ea typeface="Cambria" panose="02040503050406030204" pitchFamily="18" charset="0"/>
            </a:endParaRPr>
          </a:p>
          <a:p>
            <a:pPr marL="457200" indent="-342900">
              <a:buClr>
                <a:srgbClr val="C00000"/>
              </a:buClr>
              <a:buSzPct val="800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Paul begins by presenting a candid description of the brutal hardships of Christian ministry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6:1-10</a:t>
            </a:r>
            <a:r>
              <a:rPr lang="en-US" sz="2400" b="1" dirty="0" smtClean="0">
                <a:latin typeface="Cambria" panose="02040503050406030204" pitchFamily="18" charset="0"/>
                <a:ea typeface="Cambria" panose="02040503050406030204" pitchFamily="18" charset="0"/>
              </a:rPr>
              <a:t>). </a:t>
            </a:r>
          </a:p>
          <a:p>
            <a:pPr marL="457200" indent="-342900">
              <a:buClr>
                <a:srgbClr val="C00000"/>
              </a:buClr>
              <a:buSzPct val="80000"/>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457200" indent="-342900">
              <a:buClr>
                <a:srgbClr val="C00000"/>
              </a:buClr>
              <a:buSzPct val="800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He urges the Corinthians, as temples of the Holy Spirit, to a life of personal and corporate holiness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6:11-18</a:t>
            </a:r>
            <a:r>
              <a:rPr lang="en-US" sz="2400" b="1" dirty="0" smtClean="0">
                <a:latin typeface="Cambria" panose="02040503050406030204" pitchFamily="18" charset="0"/>
                <a:ea typeface="Cambria" panose="02040503050406030204" pitchFamily="18" charset="0"/>
              </a:rPr>
              <a:t>).</a:t>
            </a:r>
          </a:p>
          <a:p>
            <a:pPr marL="457200" indent="-342900">
              <a:buClr>
                <a:srgbClr val="C00000"/>
              </a:buClr>
              <a:buSzPct val="80000"/>
              <a:buFont typeface="Wingdings" panose="05000000000000000000" pitchFamily="2" charset="2"/>
              <a:buChar char="Ø"/>
              <a:tabLst>
                <a:tab pos="457200" algn="l"/>
              </a:tabLst>
            </a:pPr>
            <a:endParaRPr lang="en-US" sz="1000" b="1" i="1" dirty="0">
              <a:latin typeface="Cambria" panose="02040503050406030204" pitchFamily="18" charset="0"/>
              <a:ea typeface="Cambria" panose="02040503050406030204" pitchFamily="18" charset="0"/>
            </a:endParaRPr>
          </a:p>
          <a:p>
            <a:pPr marL="457200" indent="-342900">
              <a:buClr>
                <a:srgbClr val="C00000"/>
              </a:buClr>
              <a:buSzPct val="800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He discusses the very personal, emotional dimension of ministry hardship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7:1-7</a:t>
            </a:r>
            <a:r>
              <a:rPr lang="en-US" sz="2400" b="1" dirty="0" smtClean="0">
                <a:latin typeface="Cambria" panose="02040503050406030204" pitchFamily="18" charset="0"/>
                <a:ea typeface="Cambria" panose="02040503050406030204" pitchFamily="18" charset="0"/>
              </a:rPr>
              <a:t>). </a:t>
            </a:r>
          </a:p>
          <a:p>
            <a:pPr marL="457200" indent="-342900">
              <a:buClr>
                <a:srgbClr val="C00000"/>
              </a:buClr>
              <a:buSzPct val="80000"/>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457200" indent="-342900">
              <a:buClr>
                <a:srgbClr val="C00000"/>
              </a:buClr>
              <a:buSzPct val="800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He recounts how he felt about of the Corinthians’ difficult reception of his earlier letter.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7:8-16</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62845974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reflecting, risking, leaving a legacy</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1"/>
            <a:ext cx="8610600" cy="498598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Not by my own wisdom and strength, but by the purity, knowledge, patience, kindness, love, truth, power and righteousness that have come by His Holy Spirit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6:6-7</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Finally Swindoll </a:t>
            </a:r>
            <a:r>
              <a:rPr lang="en-US" sz="2400" b="1" dirty="0" smtClean="0">
                <a:latin typeface="Cambria" panose="02040503050406030204" pitchFamily="18" charset="0"/>
                <a:ea typeface="Cambria" panose="02040503050406030204" pitchFamily="18" charset="0"/>
              </a:rPr>
              <a:t>says, </a:t>
            </a:r>
            <a:r>
              <a:rPr lang="en-US" sz="2400" b="1" i="1" dirty="0" smtClean="0">
                <a:latin typeface="Cambria" panose="02040503050406030204" pitchFamily="18" charset="0"/>
                <a:ea typeface="Cambria" panose="02040503050406030204" pitchFamily="18" charset="0"/>
              </a:rPr>
              <a:t>“I </a:t>
            </a:r>
            <a:r>
              <a:rPr lang="en-US" sz="2400" b="1" i="1" dirty="0" smtClean="0">
                <a:latin typeface="Cambria" panose="02040503050406030204" pitchFamily="18" charset="0"/>
                <a:ea typeface="Cambria" panose="02040503050406030204" pitchFamily="18" charset="0"/>
              </a:rPr>
              <a:t>can testify without hesitation: </a:t>
            </a:r>
            <a:r>
              <a:rPr lang="en-US" sz="2400" b="1" i="1" dirty="0" smtClean="0">
                <a:latin typeface="Cambria" panose="02040503050406030204" pitchFamily="18" charset="0"/>
                <a:ea typeface="Cambria" panose="02040503050406030204" pitchFamily="18" charset="0"/>
              </a:rPr>
              <a:t> I </a:t>
            </a:r>
            <a:r>
              <a:rPr lang="en-US" sz="2400" b="1" i="1" dirty="0" smtClean="0">
                <a:latin typeface="Cambria" panose="02040503050406030204" pitchFamily="18" charset="0"/>
                <a:ea typeface="Cambria" panose="02040503050406030204" pitchFamily="18" charset="0"/>
              </a:rPr>
              <a:t>love the ministry with my heart and soul.”</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While not every believer is called to full-time Christian ministry, all believers are called to do the work of ministry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4:12</a:t>
            </a:r>
            <a:r>
              <a:rPr lang="en-US" sz="2400" b="1" dirty="0" smtClean="0">
                <a:latin typeface="Cambria" panose="02040503050406030204" pitchFamily="18" charset="0"/>
                <a:ea typeface="Cambria" panose="02040503050406030204" pitchFamily="18" charset="0"/>
              </a:rPr>
              <a:t>).</a:t>
            </a:r>
            <a:endParaRPr lang="en-US" sz="2400"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Yet! </a:t>
            </a:r>
            <a:r>
              <a:rPr lang="en-US" sz="2400" b="1" dirty="0" smtClean="0">
                <a:latin typeface="Cambria" panose="02040503050406030204" pitchFamily="18" charset="0"/>
                <a:ea typeface="Cambria" panose="02040503050406030204" pitchFamily="18" charset="0"/>
              </a:rPr>
              <a:t> Far </a:t>
            </a:r>
            <a:r>
              <a:rPr lang="en-US" sz="2400" b="1" dirty="0" smtClean="0">
                <a:latin typeface="Cambria" panose="02040503050406030204" pitchFamily="18" charset="0"/>
                <a:ea typeface="Cambria" panose="02040503050406030204" pitchFamily="18" charset="0"/>
              </a:rPr>
              <a:t>too many perfectly capable believers live in </a:t>
            </a:r>
            <a:r>
              <a:rPr lang="en-US" sz="2400" b="1" dirty="0" smtClean="0">
                <a:latin typeface="Cambria" panose="02040503050406030204" pitchFamily="18" charset="0"/>
                <a:ea typeface="Cambria" panose="02040503050406030204" pitchFamily="18" charset="0"/>
              </a:rPr>
              <a:t>         such </a:t>
            </a:r>
            <a:r>
              <a:rPr lang="en-US" sz="2400" b="1" dirty="0" smtClean="0">
                <a:latin typeface="Cambria" panose="02040503050406030204" pitchFamily="18" charset="0"/>
                <a:ea typeface="Cambria" panose="02040503050406030204" pitchFamily="18" charset="0"/>
              </a:rPr>
              <a:t>a way that they are headed for a retirement of regrets: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wish I would have reflected more, risked more, and left more of a legacy.”</a:t>
            </a: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38678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39806" y="16613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reflecting, risking, leaving a legacy</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77906" y="1219200"/>
            <a:ext cx="8610600" cy="5293757"/>
          </a:xfrm>
          <a:prstGeom prst="rect">
            <a:avLst/>
          </a:prstGeom>
          <a:noFill/>
          <a:effectLst/>
        </p:spPr>
        <p:txBody>
          <a:bodyPr wrap="square" rtlCol="0">
            <a:spAutoFit/>
          </a:bodyPr>
          <a:lstStyle/>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Don’t let that be you!</a:t>
            </a:r>
          </a:p>
          <a:p>
            <a:pPr indent="457200">
              <a:spcAft>
                <a:spcPts val="15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Reflect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more!  </a:t>
            </a:r>
            <a:r>
              <a:rPr lang="en-US" sz="2400" b="1" dirty="0" smtClean="0">
                <a:latin typeface="Cambria" panose="02040503050406030204" pitchFamily="18" charset="0"/>
                <a:ea typeface="Cambria" panose="02040503050406030204" pitchFamily="18" charset="0"/>
              </a:rPr>
              <a:t>Have </a:t>
            </a:r>
            <a:r>
              <a:rPr lang="en-US" sz="2400" b="1" dirty="0" smtClean="0">
                <a:latin typeface="Cambria" panose="02040503050406030204" pitchFamily="18" charset="0"/>
                <a:ea typeface="Cambria" panose="02040503050406030204" pitchFamily="18" charset="0"/>
              </a:rPr>
              <a:t>you reflected on your present involvement in ministry versus what you are actually capable of doing?  </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Are there opportunities in your church which you have dismissed without even reflecting on whether you should get involved?    </a:t>
            </a:r>
            <a:endParaRPr lang="en-US" sz="2400" dirty="0" smtClean="0">
              <a:latin typeface="Cambria" panose="02040503050406030204" pitchFamily="18" charset="0"/>
              <a:ea typeface="Cambria" panose="02040503050406030204" pitchFamily="18" charset="0"/>
            </a:endParaRP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Take some time to reflect on the ministry needs in your church, then determine specific ways you might contribute. </a:t>
            </a:r>
          </a:p>
          <a:p>
            <a:pPr indent="457200">
              <a:spcAft>
                <a:spcPts val="15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Risk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more!</a:t>
            </a:r>
            <a:r>
              <a:rPr lang="en-US" sz="2400" b="1" dirty="0" smtClean="0">
                <a:latin typeface="Cambria" panose="02040503050406030204" pitchFamily="18" charset="0"/>
                <a:ea typeface="Cambria" panose="02040503050406030204" pitchFamily="18" charset="0"/>
              </a:rPr>
              <a:t>  Are </a:t>
            </a:r>
            <a:r>
              <a:rPr lang="en-US" sz="2400" b="1" dirty="0" smtClean="0">
                <a:latin typeface="Cambria" panose="02040503050406030204" pitchFamily="18" charset="0"/>
                <a:ea typeface="Cambria" panose="02040503050406030204" pitchFamily="18" charset="0"/>
              </a:rPr>
              <a:t>you playing it safe, refusing to take risk? </a:t>
            </a:r>
            <a:r>
              <a:rPr lang="en-US" sz="2400" b="1" dirty="0" smtClean="0">
                <a:latin typeface="Cambria" panose="02040503050406030204" pitchFamily="18" charset="0"/>
                <a:ea typeface="Cambria" panose="02040503050406030204" pitchFamily="18" charset="0"/>
              </a:rPr>
              <a:t> Are </a:t>
            </a:r>
            <a:r>
              <a:rPr lang="en-US" sz="2400" b="1" dirty="0" smtClean="0">
                <a:latin typeface="Cambria" panose="02040503050406030204" pitchFamily="18" charset="0"/>
                <a:ea typeface="Cambria" panose="02040503050406030204" pitchFamily="18" charset="0"/>
              </a:rPr>
              <a:t>you avoiding outreach opportunities because of the risk involved to your pride, schedule, or your comfort?</a:t>
            </a: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7681230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8147" y="11682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reflecting, risking, leaving a legacy</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77906" y="1143001"/>
            <a:ext cx="8610600" cy="550920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Take a look at your travel, work, ministry and leisure plans over the coming year and ask yourself whether you are playing it </a:t>
            </a:r>
            <a:r>
              <a:rPr lang="en-US" sz="2400" b="1" i="1" u="sng" dirty="0" smtClean="0">
                <a:latin typeface="Cambria" panose="02040503050406030204" pitchFamily="18" charset="0"/>
                <a:ea typeface="Cambria" panose="02040503050406030204" pitchFamily="18" charset="0"/>
              </a:rPr>
              <a:t>too</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safe</a:t>
            </a:r>
            <a:r>
              <a:rPr lang="en-US" sz="240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Leave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Legacy!  </a:t>
            </a:r>
            <a:r>
              <a:rPr lang="en-US" sz="2400" b="1" dirty="0" smtClean="0">
                <a:latin typeface="Cambria" panose="02040503050406030204" pitchFamily="18" charset="0"/>
                <a:ea typeface="Cambria" panose="02040503050406030204" pitchFamily="18" charset="0"/>
              </a:rPr>
              <a:t>Will </a:t>
            </a:r>
            <a:r>
              <a:rPr lang="en-US" sz="2400" b="1" dirty="0" smtClean="0">
                <a:latin typeface="Cambria" panose="02040503050406030204" pitchFamily="18" charset="0"/>
                <a:ea typeface="Cambria" panose="02040503050406030204" pitchFamily="18" charset="0"/>
              </a:rPr>
              <a:t>anything you are doing now live on after you die? </a:t>
            </a:r>
            <a:r>
              <a:rPr lang="en-US" sz="2400" b="1" dirty="0" smtClean="0">
                <a:latin typeface="Cambria" panose="02040503050406030204" pitchFamily="18" charset="0"/>
                <a:ea typeface="Cambria" panose="02040503050406030204" pitchFamily="18" charset="0"/>
              </a:rPr>
              <a:t> Are </a:t>
            </a:r>
            <a:r>
              <a:rPr lang="en-US" sz="2400" b="1" dirty="0" smtClean="0">
                <a:latin typeface="Cambria" panose="02040503050406030204" pitchFamily="18" charset="0"/>
                <a:ea typeface="Cambria" panose="02040503050406030204" pitchFamily="18" charset="0"/>
              </a:rPr>
              <a:t>you throwing yourself into work or efforts to the neglect of your family and church?</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When you get to the end of your life, what will be the legacy of eternal significance you leave behind?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Are you discouraging your children and grandchildren from engaging in vocational ministry for more lucrative, but less eternally significant careers?</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Ministering to others is a noble calling.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doesn’t have to be vocational, paid ministry.</a:t>
            </a:r>
            <a:endParaRPr lang="en-US" sz="2400"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693145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8147" y="11682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reflecting, risking, leaving a legacy</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77906" y="1143001"/>
            <a:ext cx="8610600" cy="4362733"/>
          </a:xfrm>
          <a:prstGeom prst="rect">
            <a:avLst/>
          </a:prstGeom>
          <a:noFill/>
          <a:effectLst/>
        </p:spPr>
        <p:txBody>
          <a:bodyPr wrap="square" rtlCol="0">
            <a:spAutoFit/>
          </a:bodyPr>
          <a:lstStyle/>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Any positive impact you can have on other believers or unbelievers will echo into eternity.</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Yes, ministry is hard. </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can be mentally draining, emotionally painful, and physical demanding. </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When not balanced by consistent prevailing prayer, mixed with essential attitudes to keep us afloat, we can sink under the stress and surrender to its incessant demands and deadlines. </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However, when we endure the tough times, ministry is the most rewarding and satisfying life anybody can live.  </a:t>
            </a:r>
          </a:p>
        </p:txBody>
      </p:sp>
    </p:spTree>
    <p:extLst>
      <p:ext uri="{BB962C8B-B14F-4D97-AF65-F5344CB8AC3E}">
        <p14:creationId xmlns="" xmlns:p14="http://schemas.microsoft.com/office/powerpoint/2010/main" val="32520529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25400" dist="381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The Brutal Realities of Ministry</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17 April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solidFill>
            <a:schemeClr val="bg2">
              <a:lumMod val="90000"/>
              <a:alpha val="10000"/>
            </a:schemeClr>
          </a:solidFill>
          <a:effectLst>
            <a:outerShdw blurRad="38100" dist="25400" dir="18900000" algn="bl" rotWithShape="0">
              <a:srgbClr val="FFFF00"/>
            </a:outerShdw>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a:outerShdw blurRad="12700" dist="25400" dir="18900000" algn="bl" rotWithShape="0">
              <a:srgbClr val="FFFF00">
                <a:alpha val="40000"/>
              </a:srgbClr>
            </a:outerShdw>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effectLst>
                  <a:outerShdw blurRad="12700" dist="25400" dir="18900000" algn="bl" rotWithShape="0">
                    <a:schemeClr val="tx1"/>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6:11 – 18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“Good Relationships and Bad Partnerships”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76200"/>
            <a:ext cx="9144000" cy="6858000"/>
          </a:xfrm>
          <a:prstGeom prst="rect">
            <a:avLst/>
          </a:prstGeom>
        </p:spPr>
      </p:pic>
      <p:sp>
        <p:nvSpPr>
          <p:cNvPr id="17" name="TextBox 16"/>
          <p:cNvSpPr txBox="1"/>
          <p:nvPr/>
        </p:nvSpPr>
        <p:spPr>
          <a:xfrm rot="21445311">
            <a:off x="464148" y="3024955"/>
            <a:ext cx="6103539" cy="461665"/>
          </a:xfrm>
          <a:prstGeom prst="rect">
            <a:avLst/>
          </a:prstGeom>
          <a:noFill/>
        </p:spPr>
        <p:txBody>
          <a:bodyPr wrap="square" rtlCol="0">
            <a:spAutoFit/>
          </a:bodyPr>
          <a:lstStyle/>
          <a:p>
            <a:pPr algn="ctr"/>
            <a:r>
              <a:rPr lang="en-US" sz="2400"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The Brutal Realities of Ministry - 6:1-10 </a:t>
            </a:r>
            <a:endParaRPr lang="en-US" sz="2400"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 xmlns:p14="http://schemas.microsoft.com/office/powerpoint/2010/main"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143001"/>
            <a:ext cx="8686800" cy="4893647"/>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 . </a:t>
            </a:r>
            <a:r>
              <a:rPr lang="en-US" sz="2350" b="1" dirty="0" smtClean="0">
                <a:latin typeface="Cambria" panose="02040503050406030204" pitchFamily="18" charset="0"/>
                <a:ea typeface="Cambria" panose="02040503050406030204" pitchFamily="18" charset="0"/>
              </a:rPr>
              <a:t>opens our study with a little humor around some of the strange ideas we have about ministry and what goes on in </a:t>
            </a:r>
            <a:r>
              <a:rPr lang="en-US" sz="2350" b="1" dirty="0" smtClean="0">
                <a:latin typeface="Cambria" panose="02040503050406030204" pitchFamily="18" charset="0"/>
                <a:ea typeface="Cambria" panose="02040503050406030204" pitchFamily="18" charset="0"/>
              </a:rPr>
              <a:t>ministers’ </a:t>
            </a:r>
            <a:r>
              <a:rPr lang="en-US" sz="2350" b="1" dirty="0" smtClean="0">
                <a:latin typeface="Cambria" panose="02040503050406030204" pitchFamily="18" charset="0"/>
                <a:ea typeface="Cambria" panose="02040503050406030204" pitchFamily="18" charset="0"/>
              </a:rPr>
              <a:t>lives during the week. </a:t>
            </a:r>
          </a:p>
          <a:p>
            <a:pPr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My heart goes out to the bewildered churchgoer who said on one exasperating occasion,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My problem is that God is a lot like our preacher.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don’t see Him through the week, and I don’t understand Him on Sunday</a:t>
            </a:r>
            <a:r>
              <a:rPr lang="en-US" sz="2350" b="1" i="1" dirty="0" smtClean="0">
                <a:latin typeface="Cambria" panose="02040503050406030204" pitchFamily="18" charset="0"/>
                <a:ea typeface="Cambria" panose="02040503050406030204" pitchFamily="18" charset="0"/>
              </a:rPr>
              <a:t>.”</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Many people wonder about their preachers during the week. </a:t>
            </a:r>
            <a:r>
              <a:rPr lang="en-US" sz="2350" b="1" dirty="0" smtClean="0">
                <a:latin typeface="Cambria" panose="02040503050406030204" pitchFamily="18" charset="0"/>
                <a:ea typeface="Cambria" panose="02040503050406030204" pitchFamily="18" charset="0"/>
              </a:rPr>
              <a:t> If </a:t>
            </a:r>
            <a:r>
              <a:rPr lang="en-US" sz="2350" b="1" dirty="0" smtClean="0">
                <a:latin typeface="Cambria" panose="02040503050406030204" pitchFamily="18" charset="0"/>
                <a:ea typeface="Cambria" panose="02040503050406030204" pitchFamily="18" charset="0"/>
              </a:rPr>
              <a:t>they don’t see them on Wednesday night or run into them shopping or attending some other local event.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People have all kinds of unusual ideas what a </a:t>
            </a:r>
            <a:r>
              <a:rPr lang="en-US" sz="2350" b="1" dirty="0" smtClean="0">
                <a:latin typeface="Cambria" panose="02040503050406030204" pitchFamily="18" charset="0"/>
                <a:ea typeface="Cambria" panose="02040503050406030204" pitchFamily="18" charset="0"/>
              </a:rPr>
              <a:t>minister’s </a:t>
            </a:r>
            <a:r>
              <a:rPr lang="en-US" sz="2350" b="1" dirty="0" smtClean="0">
                <a:latin typeface="Cambria" panose="02040503050406030204" pitchFamily="18" charset="0"/>
                <a:ea typeface="Cambria" panose="02040503050406030204" pitchFamily="18" charset="0"/>
              </a:rPr>
              <a:t>life might be like. </a:t>
            </a:r>
            <a:r>
              <a:rPr lang="en-US" sz="2350" b="1" dirty="0" smtClean="0">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does that pastor do all week?</a:t>
            </a:r>
            <a:r>
              <a:rPr lang="en-US" sz="2350" b="1" dirty="0" smtClean="0">
                <a:latin typeface="Cambria" panose="02040503050406030204" pitchFamily="18" charset="0"/>
                <a:ea typeface="Cambria" panose="02040503050406030204" pitchFamily="18" charset="0"/>
              </a:rPr>
              <a:t>”</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066800"/>
            <a:ext cx="8686800" cy="5770811"/>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Some think ministry is an ivory-tower affair. </a:t>
            </a:r>
            <a:r>
              <a:rPr lang="en-US" sz="2350" b="1" dirty="0" smtClean="0">
                <a:latin typeface="Cambria" panose="02040503050406030204" pitchFamily="18" charset="0"/>
                <a:ea typeface="Cambria" panose="02040503050406030204" pitchFamily="18" charset="0"/>
              </a:rPr>
              <a:t> They </a:t>
            </a:r>
            <a:r>
              <a:rPr lang="en-US" sz="2350" b="1" dirty="0" smtClean="0">
                <a:latin typeface="Cambria" panose="02040503050406030204" pitchFamily="18" charset="0"/>
                <a:ea typeface="Cambria" panose="02040503050406030204" pitchFamily="18" charset="0"/>
              </a:rPr>
              <a:t>picture a place of stained-glass solitude where pastors pore over the Scriptures in a study, surrounded by endless shelves of books.</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They see ministry as a virtual monastic life of solitude and study – expect for a few hours on a Sunday. </a:t>
            </a:r>
            <a:r>
              <a:rPr lang="en-US" sz="2350" b="1" dirty="0" smtClean="0">
                <a:latin typeface="Cambria" panose="02040503050406030204" pitchFamily="18" charset="0"/>
                <a:ea typeface="Cambria" panose="02040503050406030204" pitchFamily="18" charset="0"/>
              </a:rPr>
              <a:t> Others </a:t>
            </a:r>
            <a:r>
              <a:rPr lang="en-US" sz="2350" b="1" dirty="0" smtClean="0">
                <a:latin typeface="Cambria" panose="02040503050406030204" pitchFamily="18" charset="0"/>
                <a:ea typeface="Cambria" panose="02040503050406030204" pitchFamily="18" charset="0"/>
              </a:rPr>
              <a:t>think ministry is for super spiritual models of perfection.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Mature saints whose lives are all together and who get paid to live the way nobody else in the congregation can.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On the negative side, others might think  a minister is simply a well-polished charlatan, skilled in emotional manipulation and slick exploitation.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Some, </a:t>
            </a:r>
            <a:r>
              <a:rPr lang="en-US" sz="2350" b="1" dirty="0" smtClean="0">
                <a:latin typeface="Cambria" panose="02040503050406030204" pitchFamily="18" charset="0"/>
                <a:ea typeface="Cambria" panose="02040503050406030204" pitchFamily="18" charset="0"/>
              </a:rPr>
              <a:t>especially harsh </a:t>
            </a:r>
            <a:r>
              <a:rPr lang="en-US" sz="2350" b="1" dirty="0" smtClean="0">
                <a:latin typeface="Cambria" panose="02040503050406030204" pitchFamily="18" charset="0"/>
                <a:ea typeface="Cambria" panose="02040503050406030204" pitchFamily="18" charset="0"/>
              </a:rPr>
              <a:t>cynics, </a:t>
            </a:r>
            <a:r>
              <a:rPr lang="en-US" sz="2350" b="1" dirty="0" smtClean="0">
                <a:latin typeface="Cambria" panose="02040503050406030204" pitchFamily="18" charset="0"/>
                <a:ea typeface="Cambria" panose="02040503050406030204" pitchFamily="18" charset="0"/>
              </a:rPr>
              <a:t>look at pastors, not as pious monks, but as powerful moguls who like to tell people what   to do.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035424"/>
            <a:ext cx="8686800" cy="5770811"/>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None of these estimations are true, people in ministry are neither perfect nor fiendish. </a:t>
            </a:r>
            <a:r>
              <a:rPr lang="en-US" sz="2350" b="1" dirty="0" smtClean="0">
                <a:latin typeface="Cambria" panose="02040503050406030204" pitchFamily="18" charset="0"/>
                <a:ea typeface="Cambria" panose="02040503050406030204" pitchFamily="18" charset="0"/>
              </a:rPr>
              <a:t> All </a:t>
            </a:r>
            <a:r>
              <a:rPr lang="en-US" sz="2350" b="1" dirty="0" smtClean="0">
                <a:latin typeface="Cambria" panose="02040503050406030204" pitchFamily="18" charset="0"/>
                <a:ea typeface="Cambria" panose="02040503050406030204" pitchFamily="18" charset="0"/>
              </a:rPr>
              <a:t>of us have weaknesses, problems, imperfections, and blemishes.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We aren’t always loving or patient, unselfish or forgiving. We can succumb to temptations and suffer from trials, just like anybody else.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Minister are imperfect people living in an imperfect world, called to a seemingly insurmountable task.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Yet, God continues to call and set apart ministers for every generation – pastors, professors, evangelist, and missionaries.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Sunday school teachers, </a:t>
            </a:r>
            <a:r>
              <a:rPr lang="en-US" sz="2350" b="1" dirty="0">
                <a:latin typeface="Cambria" panose="02040503050406030204" pitchFamily="18" charset="0"/>
                <a:ea typeface="Cambria" panose="02040503050406030204" pitchFamily="18" charset="0"/>
              </a:rPr>
              <a:t>children </a:t>
            </a:r>
            <a:r>
              <a:rPr lang="en-US" sz="2350" b="1" dirty="0" smtClean="0">
                <a:latin typeface="Cambria" panose="02040503050406030204" pitchFamily="18" charset="0"/>
                <a:ea typeface="Cambria" panose="02040503050406030204" pitchFamily="18" charset="0"/>
              </a:rPr>
              <a:t>and youth volunteers; mentors, small group facilitators, counselors, musicians, and worship leaders,  all imperfect people called with a holy calling.</a:t>
            </a: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066800"/>
            <a:ext cx="8686800" cy="3654847"/>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In chapter </a:t>
            </a:r>
            <a:r>
              <a:rPr lang="en-US" sz="2350" b="1" dirty="0" smtClean="0">
                <a:latin typeface="Cambria" panose="02040503050406030204" pitchFamily="18" charset="0"/>
                <a:ea typeface="Cambria" panose="02040503050406030204" pitchFamily="18" charset="0"/>
              </a:rPr>
              <a:t>5, </a:t>
            </a:r>
            <a:r>
              <a:rPr lang="en-US" sz="2350" b="1" dirty="0" smtClean="0">
                <a:latin typeface="Cambria" panose="02040503050406030204" pitchFamily="18" charset="0"/>
                <a:ea typeface="Cambria" panose="02040503050406030204" pitchFamily="18" charset="0"/>
              </a:rPr>
              <a:t>Paul said </a:t>
            </a:r>
            <a:r>
              <a:rPr lang="en-US" sz="2350" b="1" dirty="0" smtClean="0">
                <a:latin typeface="Cambria" panose="02040503050406030204" pitchFamily="18" charset="0"/>
                <a:ea typeface="Cambria" panose="02040503050406030204" pitchFamily="18" charset="0"/>
              </a:rPr>
              <a:t>that if we have been reconciled to God, we have been given a ministry of reconciliation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5:18</a:t>
            </a:r>
            <a:r>
              <a:rPr lang="en-US" sz="2350" b="1" dirty="0" smtClean="0">
                <a:latin typeface="Cambria" panose="02040503050406030204" pitchFamily="18" charset="0"/>
                <a:ea typeface="Cambria" panose="02040503050406030204" pitchFamily="18" charset="0"/>
              </a:rPr>
              <a:t>).</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10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God Himself has committed some kind of ministry to each on us, not merely to a select elite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5:19</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All </a:t>
            </a:r>
            <a:r>
              <a:rPr lang="en-US" sz="2350" b="1" dirty="0" smtClean="0">
                <a:latin typeface="Cambria" panose="02040503050406030204" pitchFamily="18" charset="0"/>
                <a:ea typeface="Cambria" panose="02040503050406030204" pitchFamily="18" charset="0"/>
              </a:rPr>
              <a:t>believers are called to be His ambassadors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5:20</a:t>
            </a:r>
            <a:r>
              <a:rPr lang="en-US" sz="235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Therefore, each of us, regardless of our particular role in ministry, should be prepared to handle ministry brutal realities – realities that Paul </a:t>
            </a:r>
            <a:r>
              <a:rPr lang="en-US" sz="2350" b="1" dirty="0" smtClean="0">
                <a:latin typeface="Cambria" panose="02040503050406030204" pitchFamily="18" charset="0"/>
                <a:ea typeface="Cambria" panose="02040503050406030204" pitchFamily="18" charset="0"/>
              </a:rPr>
              <a:t>addresses </a:t>
            </a:r>
            <a:r>
              <a:rPr lang="en-US" sz="2350" b="1" dirty="0" smtClean="0">
                <a:latin typeface="Cambria" panose="02040503050406030204" pitchFamily="18" charset="0"/>
                <a:ea typeface="Cambria" panose="02040503050406030204" pitchFamily="18" charset="0"/>
              </a:rPr>
              <a:t>during our lesson </a:t>
            </a:r>
            <a:r>
              <a:rPr lang="en-US" sz="2350" b="1" dirty="0" smtClean="0">
                <a:latin typeface="Cambria" panose="02040503050406030204" pitchFamily="18" charset="0"/>
                <a:ea typeface="Cambria" panose="02040503050406030204" pitchFamily="18" charset="0"/>
              </a:rPr>
              <a:t>tonight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6:1-10</a:t>
            </a:r>
            <a:r>
              <a:rPr lang="en-US" sz="2350" b="1" dirty="0" smtClean="0">
                <a:latin typeface="Cambria" panose="02040503050406030204" pitchFamily="18" charset="0"/>
                <a:ea typeface="Cambria" panose="02040503050406030204" pitchFamily="18" charset="0"/>
              </a:rPr>
              <a:t>. </a:t>
            </a:r>
            <a:endParaRPr lang="en-US" sz="235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669878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418652" y="1219200"/>
            <a:ext cx="8458200" cy="363176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We </a:t>
            </a:r>
            <a:r>
              <a:rPr lang="en-US" sz="2800" i="1" dirty="0">
                <a:latin typeface="Georgia" panose="02040502050405020303" pitchFamily="18" charset="0"/>
              </a:rPr>
              <a:t>then, as workers </a:t>
            </a:r>
            <a:r>
              <a:rPr lang="en-US" sz="2800" i="1" dirty="0" smtClean="0">
                <a:latin typeface="Georgia" panose="02040502050405020303" pitchFamily="18" charset="0"/>
              </a:rPr>
              <a:t>together with Him also plead with</a:t>
            </a:r>
            <a:r>
              <a:rPr lang="en-US" sz="2800" i="1" dirty="0">
                <a:latin typeface="Georgia" panose="02040502050405020303" pitchFamily="18" charset="0"/>
              </a:rPr>
              <a:t> you not to receive the grace of God in vain</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For </a:t>
            </a:r>
            <a:r>
              <a:rPr lang="en-US" sz="2800" i="1" dirty="0">
                <a:latin typeface="Georgia" panose="02040502050405020303" pitchFamily="18" charset="0"/>
              </a:rPr>
              <a:t>He says: “In an acceptable time I have heard you, And in the day of salvation I </a:t>
            </a:r>
            <a:r>
              <a:rPr lang="en-US" sz="2800" i="1" dirty="0" smtClean="0">
                <a:latin typeface="Georgia" panose="02040502050405020303" pitchFamily="18" charset="0"/>
              </a:rPr>
              <a:t>have  </a:t>
            </a:r>
            <a:r>
              <a:rPr lang="en-US" sz="2800" i="1" dirty="0">
                <a:latin typeface="Georgia" panose="02040502050405020303" pitchFamily="18" charset="0"/>
              </a:rPr>
              <a:t>helped you.” </a:t>
            </a:r>
            <a:r>
              <a:rPr lang="en-US" sz="2800" i="1" dirty="0" smtClean="0">
                <a:latin typeface="Georgia" panose="02040502050405020303" pitchFamily="18" charset="0"/>
              </a:rPr>
              <a:t> Behold</a:t>
            </a:r>
            <a:r>
              <a:rPr lang="en-US" sz="2800" i="1" dirty="0">
                <a:latin typeface="Georgia" panose="02040502050405020303" pitchFamily="18" charset="0"/>
              </a:rPr>
              <a:t>, now is the accepted time; behold, now is the day of salvation.  </a:t>
            </a:r>
            <a:r>
              <a:rPr lang="en-US" sz="2800" b="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We </a:t>
            </a:r>
            <a:r>
              <a:rPr lang="en-US" sz="2800" i="1" dirty="0">
                <a:latin typeface="Georgia" panose="02040502050405020303" pitchFamily="18" charset="0"/>
              </a:rPr>
              <a:t>give no offense in anything, that our ministry may not be blamed. </a:t>
            </a:r>
          </a:p>
        </p:txBody>
      </p:sp>
      <p:sp>
        <p:nvSpPr>
          <p:cNvPr id="6" name="Title 1"/>
          <p:cNvSpPr>
            <a:spLocks noGrp="1"/>
          </p:cNvSpPr>
          <p:nvPr>
            <p:ph type="title"/>
          </p:nvPr>
        </p:nvSpPr>
        <p:spPr>
          <a:xfrm>
            <a:off x="381000" y="152400"/>
            <a:ext cx="850392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50765</TotalTime>
  <Words>3252</Words>
  <Application>Microsoft Office PowerPoint</Application>
  <PresentationFormat>On-screen Show (4:3)</PresentationFormat>
  <Paragraphs>209</Paragraphs>
  <Slides>35</Slides>
  <Notes>32</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Trek</vt:lpstr>
      <vt:lpstr>1_Trek</vt:lpstr>
      <vt:lpstr>Slide 1</vt:lpstr>
      <vt:lpstr>2 Corinthians Introduction</vt:lpstr>
      <vt:lpstr>2 Corinthians Introduction</vt:lpstr>
      <vt:lpstr>Slide 4</vt:lpstr>
      <vt:lpstr>2 Corinthians - Lesson Overview</vt:lpstr>
      <vt:lpstr>2 Corinthians - Lesson Overview</vt:lpstr>
      <vt:lpstr>2 Corinthians - Lesson Overview</vt:lpstr>
      <vt:lpstr>2 Corinthians - Lesson Overview</vt:lpstr>
      <vt:lpstr>2 Corinthians 6:1-3</vt:lpstr>
      <vt:lpstr>2 Corinthians 6:1-3</vt:lpstr>
      <vt:lpstr>2 Corinthians 6:1-3</vt:lpstr>
      <vt:lpstr>2 Corinthians 6:1-3</vt:lpstr>
      <vt:lpstr>2 Corinthians 6:1-3</vt:lpstr>
      <vt:lpstr>2 Corinthians 6:1-3</vt:lpstr>
      <vt:lpstr>2 Corinthians 6:1-3</vt:lpstr>
      <vt:lpstr>2 Corinthians 6:1-3</vt:lpstr>
      <vt:lpstr>2 Corinthians 6:4-10</vt:lpstr>
      <vt:lpstr>2 Corinthians 6:4-10</vt:lpstr>
      <vt:lpstr>2 Corinthians 6:4-10</vt:lpstr>
      <vt:lpstr>2 Corinthians 6:4-10</vt:lpstr>
      <vt:lpstr>2 Corinthians 6:4-10</vt:lpstr>
      <vt:lpstr>2 Corinthians 6:4-10</vt:lpstr>
      <vt:lpstr>2 Corinthians 6:4-10</vt:lpstr>
      <vt:lpstr>2 Corinthians 6:4-10</vt:lpstr>
      <vt:lpstr>2 Corinthians 6:4-10</vt:lpstr>
      <vt:lpstr>2 Corinthians 6:4-10</vt:lpstr>
      <vt:lpstr>Slide 27</vt:lpstr>
      <vt:lpstr>Application – reflecting, risking, leaving a legacy</vt:lpstr>
      <vt:lpstr>Application – reflecting, risking, leaving a legacy</vt:lpstr>
      <vt:lpstr>Application – reflecting, risking, leaving a legacy</vt:lpstr>
      <vt:lpstr>Application – reflecting, risking, leaving a legacy</vt:lpstr>
      <vt:lpstr>Application – reflecting, risking, leaving a legacy</vt:lpstr>
      <vt:lpstr>Application – reflecting, risking, leaving a legacy</vt:lpstr>
      <vt:lpstr>Slide 34</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9425</cp:revision>
  <cp:lastPrinted>2023-05-06T01:46:48Z</cp:lastPrinted>
  <dcterms:created xsi:type="dcterms:W3CDTF">2016-10-08T19:35:00Z</dcterms:created>
  <dcterms:modified xsi:type="dcterms:W3CDTF">2024-04-05T17:34:32Z</dcterms:modified>
</cp:coreProperties>
</file>